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5" r:id="rId3"/>
    <p:sldMasterId id="2147483687" r:id="rId4"/>
    <p:sldMasterId id="2147483700" r:id="rId5"/>
    <p:sldMasterId id="2147483713" r:id="rId6"/>
    <p:sldMasterId id="2147483726" r:id="rId7"/>
  </p:sldMasterIdLst>
  <p:notesMasterIdLst>
    <p:notesMasterId r:id="rId140"/>
  </p:notesMasterIdLst>
  <p:sldIdLst>
    <p:sldId id="363" r:id="rId8"/>
    <p:sldId id="258" r:id="rId9"/>
    <p:sldId id="409" r:id="rId10"/>
    <p:sldId id="411" r:id="rId11"/>
    <p:sldId id="410" r:id="rId12"/>
    <p:sldId id="412" r:id="rId13"/>
    <p:sldId id="413" r:id="rId14"/>
    <p:sldId id="414" r:id="rId15"/>
    <p:sldId id="421" r:id="rId16"/>
    <p:sldId id="287" r:id="rId17"/>
    <p:sldId id="288" r:id="rId18"/>
    <p:sldId id="289" r:id="rId19"/>
    <p:sldId id="291" r:id="rId20"/>
    <p:sldId id="301" r:id="rId21"/>
    <p:sldId id="294" r:id="rId22"/>
    <p:sldId id="295" r:id="rId23"/>
    <p:sldId id="296" r:id="rId24"/>
    <p:sldId id="297" r:id="rId25"/>
    <p:sldId id="298" r:id="rId26"/>
    <p:sldId id="299" r:id="rId27"/>
    <p:sldId id="300" r:id="rId28"/>
    <p:sldId id="302" r:id="rId29"/>
    <p:sldId id="262" r:id="rId30"/>
    <p:sldId id="385" r:id="rId31"/>
    <p:sldId id="388" r:id="rId32"/>
    <p:sldId id="386" r:id="rId33"/>
    <p:sldId id="422" r:id="rId34"/>
    <p:sldId id="389" r:id="rId35"/>
    <p:sldId id="264" r:id="rId36"/>
    <p:sldId id="374" r:id="rId37"/>
    <p:sldId id="387" r:id="rId38"/>
    <p:sldId id="390" r:id="rId39"/>
    <p:sldId id="305" r:id="rId40"/>
    <p:sldId id="307" r:id="rId41"/>
    <p:sldId id="308" r:id="rId42"/>
    <p:sldId id="306" r:id="rId43"/>
    <p:sldId id="310" r:id="rId44"/>
    <p:sldId id="367" r:id="rId45"/>
    <p:sldId id="312" r:id="rId46"/>
    <p:sldId id="309" r:id="rId47"/>
    <p:sldId id="313" r:id="rId48"/>
    <p:sldId id="314" r:id="rId49"/>
    <p:sldId id="315" r:id="rId50"/>
    <p:sldId id="416" r:id="rId51"/>
    <p:sldId id="357" r:id="rId52"/>
    <p:sldId id="358" r:id="rId53"/>
    <p:sldId id="359" r:id="rId54"/>
    <p:sldId id="360" r:id="rId55"/>
    <p:sldId id="361" r:id="rId56"/>
    <p:sldId id="317" r:id="rId57"/>
    <p:sldId id="320" r:id="rId58"/>
    <p:sldId id="316" r:id="rId59"/>
    <p:sldId id="318" r:id="rId60"/>
    <p:sldId id="321" r:id="rId61"/>
    <p:sldId id="271" r:id="rId62"/>
    <p:sldId id="272" r:id="rId63"/>
    <p:sldId id="391" r:id="rId64"/>
    <p:sldId id="392" r:id="rId65"/>
    <p:sldId id="274" r:id="rId66"/>
    <p:sldId id="328" r:id="rId67"/>
    <p:sldId id="322" r:id="rId68"/>
    <p:sldId id="323" r:id="rId69"/>
    <p:sldId id="417" r:id="rId70"/>
    <p:sldId id="370" r:id="rId71"/>
    <p:sldId id="371" r:id="rId72"/>
    <p:sldId id="324" r:id="rId73"/>
    <p:sldId id="368" r:id="rId74"/>
    <p:sldId id="369" r:id="rId75"/>
    <p:sldId id="325" r:id="rId76"/>
    <p:sldId id="326" r:id="rId77"/>
    <p:sldId id="418" r:id="rId78"/>
    <p:sldId id="327" r:id="rId79"/>
    <p:sldId id="393" r:id="rId80"/>
    <p:sldId id="275" r:id="rId81"/>
    <p:sldId id="372" r:id="rId82"/>
    <p:sldId id="373" r:id="rId83"/>
    <p:sldId id="276" r:id="rId84"/>
    <p:sldId id="277" r:id="rId85"/>
    <p:sldId id="278" r:id="rId86"/>
    <p:sldId id="329" r:id="rId87"/>
    <p:sldId id="279" r:id="rId88"/>
    <p:sldId id="280" r:id="rId89"/>
    <p:sldId id="281" r:id="rId90"/>
    <p:sldId id="282" r:id="rId91"/>
    <p:sldId id="330" r:id="rId92"/>
    <p:sldId id="401" r:id="rId93"/>
    <p:sldId id="331" r:id="rId94"/>
    <p:sldId id="395" r:id="rId95"/>
    <p:sldId id="399" r:id="rId96"/>
    <p:sldId id="400" r:id="rId97"/>
    <p:sldId id="398" r:id="rId98"/>
    <p:sldId id="397" r:id="rId99"/>
    <p:sldId id="394" r:id="rId100"/>
    <p:sldId id="403" r:id="rId101"/>
    <p:sldId id="402" r:id="rId102"/>
    <p:sldId id="404" r:id="rId103"/>
    <p:sldId id="333" r:id="rId104"/>
    <p:sldId id="376" r:id="rId105"/>
    <p:sldId id="375" r:id="rId106"/>
    <p:sldId id="419" r:id="rId107"/>
    <p:sldId id="382" r:id="rId108"/>
    <p:sldId id="381" r:id="rId109"/>
    <p:sldId id="337" r:id="rId110"/>
    <p:sldId id="335" r:id="rId111"/>
    <p:sldId id="334" r:id="rId112"/>
    <p:sldId id="420" r:id="rId113"/>
    <p:sldId id="336" r:id="rId114"/>
    <p:sldId id="338" r:id="rId115"/>
    <p:sldId id="340" r:id="rId116"/>
    <p:sldId id="284" r:id="rId117"/>
    <p:sldId id="344" r:id="rId118"/>
    <p:sldId id="342" r:id="rId119"/>
    <p:sldId id="343" r:id="rId120"/>
    <p:sldId id="341" r:id="rId121"/>
    <p:sldId id="285" r:id="rId122"/>
    <p:sldId id="286" r:id="rId123"/>
    <p:sldId id="345" r:id="rId124"/>
    <p:sldId id="408" r:id="rId125"/>
    <p:sldId id="346" r:id="rId126"/>
    <p:sldId id="348" r:id="rId127"/>
    <p:sldId id="347" r:id="rId128"/>
    <p:sldId id="349" r:id="rId129"/>
    <p:sldId id="350" r:id="rId130"/>
    <p:sldId id="351" r:id="rId131"/>
    <p:sldId id="352" r:id="rId132"/>
    <p:sldId id="353" r:id="rId133"/>
    <p:sldId id="415" r:id="rId134"/>
    <p:sldId id="354" r:id="rId135"/>
    <p:sldId id="355" r:id="rId136"/>
    <p:sldId id="356" r:id="rId137"/>
    <p:sldId id="366" r:id="rId138"/>
    <p:sldId id="383" r:id="rId1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0033CC"/>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218" y="11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69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40" Type="http://schemas.openxmlformats.org/officeDocument/2006/relationships/notesMaster" Target="notesMasters/notesMaster1.xml"/><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600D1C-63D1-421E-9FA9-DD82BB237E72}" type="datetimeFigureOut">
              <a:rPr lang="en-US" smtClean="0"/>
              <a:t>4/14/2018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886544-63B0-4209-BEC2-29948D851E03}" type="slidenum">
              <a:rPr lang="en-US" smtClean="0"/>
              <a:t>‹#›</a:t>
            </a:fld>
            <a:endParaRPr lang="en-US"/>
          </a:p>
        </p:txBody>
      </p:sp>
    </p:spTree>
    <p:extLst>
      <p:ext uri="{BB962C8B-B14F-4D97-AF65-F5344CB8AC3E}">
        <p14:creationId xmlns:p14="http://schemas.microsoft.com/office/powerpoint/2010/main" val="388974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18886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572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2683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70323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28239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1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73252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5314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5370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25166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95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6445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6158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45956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94845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7743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11867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29000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116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374765-5EE9-4615-8D63-072984F64756}" type="slidenum">
              <a:rPr lang="en-US" smtClean="0">
                <a:solidFill>
                  <a:prstClr val="black"/>
                </a:solidFill>
              </a:rPr>
              <a:pPr>
                <a:defRPr/>
              </a:pPr>
              <a:t>61</a:t>
            </a:fld>
            <a:endParaRPr lang="en-US">
              <a:solidFill>
                <a:prstClr val="black"/>
              </a:solidFill>
            </a:endParaRPr>
          </a:p>
        </p:txBody>
      </p:sp>
    </p:spTree>
    <p:extLst>
      <p:ext uri="{BB962C8B-B14F-4D97-AF65-F5344CB8AC3E}">
        <p14:creationId xmlns:p14="http://schemas.microsoft.com/office/powerpoint/2010/main" val="985584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374765-5EE9-4615-8D63-072984F64756}" type="slidenum">
              <a:rPr lang="en-US" smtClean="0">
                <a:solidFill>
                  <a:prstClr val="black"/>
                </a:solidFill>
              </a:rPr>
              <a:pPr>
                <a:defRPr/>
              </a:pPr>
              <a:t>69</a:t>
            </a:fld>
            <a:endParaRPr lang="en-US">
              <a:solidFill>
                <a:prstClr val="black"/>
              </a:solidFill>
            </a:endParaRPr>
          </a:p>
        </p:txBody>
      </p:sp>
    </p:spTree>
    <p:extLst>
      <p:ext uri="{BB962C8B-B14F-4D97-AF65-F5344CB8AC3E}">
        <p14:creationId xmlns:p14="http://schemas.microsoft.com/office/powerpoint/2010/main" val="1860313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374765-5EE9-4615-8D63-072984F64756}" type="slidenum">
              <a:rPr lang="en-US" smtClean="0">
                <a:solidFill>
                  <a:prstClr val="black"/>
                </a:solidFill>
              </a:rPr>
              <a:pPr>
                <a:defRPr/>
              </a:pPr>
              <a:t>72</a:t>
            </a:fld>
            <a:endParaRPr lang="en-US">
              <a:solidFill>
                <a:prstClr val="black"/>
              </a:solidFill>
            </a:endParaRPr>
          </a:p>
        </p:txBody>
      </p:sp>
    </p:spTree>
    <p:extLst>
      <p:ext uri="{BB962C8B-B14F-4D97-AF65-F5344CB8AC3E}">
        <p14:creationId xmlns:p14="http://schemas.microsoft.com/office/powerpoint/2010/main" val="2411851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5608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835634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48376BE-7EC1-4E96-974E-2DA5705A2B09}"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B73C57DE-288D-482D-9CBB-A0C2932D3E9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54448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BFD89C7C-1A40-4377-9B14-A6948ED3D81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18901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3DCDE0F-B10D-430E-983F-F2735C6E2DB7}"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881082F6-F4C2-4978-9F38-8AA0DB3A0AB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40472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1878B40-65DF-4022-90DB-0A23166E8FD3}"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AFEAD946-50D6-4B58-A4D0-0ED599199E6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47478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B413D48-0B17-4D51-ABBB-E194168099BC}" type="datetime1">
              <a:rPr lang="en-US" smtClean="0">
                <a:solidFill>
                  <a:prstClr val="black">
                    <a:tint val="75000"/>
                  </a:prstClr>
                </a:solidFill>
              </a:rPr>
              <a:pPr>
                <a:defRPr/>
              </a:pPr>
              <a:t>4/14/2018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9" name="Slide Number Placeholder 5"/>
          <p:cNvSpPr>
            <a:spLocks noGrp="1"/>
          </p:cNvSpPr>
          <p:nvPr>
            <p:ph type="sldNum" sz="quarter" idx="12"/>
          </p:nvPr>
        </p:nvSpPr>
        <p:spPr/>
        <p:txBody>
          <a:bodyPr/>
          <a:lstStyle>
            <a:lvl1pPr>
              <a:defRPr/>
            </a:lvl1pPr>
          </a:lstStyle>
          <a:p>
            <a:pPr>
              <a:defRPr/>
            </a:pPr>
            <a:fld id="{3873B921-0FD0-4C77-9D30-FAF8B5C21D6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05308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30BA471-7BE6-4097-8DF7-DC9E44CA2C2A}" type="datetime1">
              <a:rPr lang="en-US" smtClean="0">
                <a:solidFill>
                  <a:prstClr val="black">
                    <a:tint val="75000"/>
                  </a:prstClr>
                </a:solidFill>
              </a:rPr>
              <a:pPr>
                <a:defRPr/>
              </a:pPr>
              <a:t>4/14/2018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5" name="Slide Number Placeholder 5"/>
          <p:cNvSpPr>
            <a:spLocks noGrp="1"/>
          </p:cNvSpPr>
          <p:nvPr>
            <p:ph type="sldNum" sz="quarter" idx="12"/>
          </p:nvPr>
        </p:nvSpPr>
        <p:spPr/>
        <p:txBody>
          <a:bodyPr/>
          <a:lstStyle>
            <a:lvl1pPr>
              <a:defRPr/>
            </a:lvl1pPr>
          </a:lstStyle>
          <a:p>
            <a:pPr>
              <a:defRPr/>
            </a:pPr>
            <a:fld id="{601C58E7-A07A-468A-8745-DD42767729E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59417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7B5DBB-1517-4436-A741-050EBB01E469}" type="datetime1">
              <a:rPr lang="en-US" smtClean="0">
                <a:solidFill>
                  <a:prstClr val="black">
                    <a:tint val="75000"/>
                  </a:prstClr>
                </a:solidFill>
              </a:rPr>
              <a:pPr>
                <a:defRPr/>
              </a:pPr>
              <a:t>4/14/2018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4" name="Slide Number Placeholder 5"/>
          <p:cNvSpPr>
            <a:spLocks noGrp="1"/>
          </p:cNvSpPr>
          <p:nvPr>
            <p:ph type="sldNum" sz="quarter" idx="12"/>
          </p:nvPr>
        </p:nvSpPr>
        <p:spPr/>
        <p:txBody>
          <a:bodyPr/>
          <a:lstStyle>
            <a:lvl1pPr>
              <a:defRPr/>
            </a:lvl1pPr>
          </a:lstStyle>
          <a:p>
            <a:pPr>
              <a:defRPr/>
            </a:pPr>
            <a:fld id="{35AD6624-84B6-4F63-8D40-27E7FA15EE2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8741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BC4F8EF-0724-4C38-B60D-881D1353BD53}"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FAB40A97-20A4-421E-822E-508E29145DA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24167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AF79F16-3773-4B81-ABBE-44763160FF25}"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06B2CD60-DD86-4970-8A60-D5B2C6AE734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60957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A6B6B16-AD56-48EA-BB19-5634FE490FA7}"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02F6D3D1-7C4F-4132-9817-2EB6241A5FF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83443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EFB686-0108-47D7-9DA1-28EB1650F1AF}"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ACEA0F8F-DE10-4622-BCAA-510BBD54AF7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32309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6ED69D57-20E2-4BFD-B9FF-A85EB38A02CF}" type="datetime1">
              <a:rPr lang="en-US" smtClean="0">
                <a:solidFill>
                  <a:prstClr val="black">
                    <a:tint val="75000"/>
                  </a:prstClr>
                </a:solidFill>
              </a:rPr>
              <a:pPr>
                <a:defRPr/>
              </a:pPr>
              <a:t>4/14/2018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8" name="Slide Number Placeholder 5"/>
          <p:cNvSpPr>
            <a:spLocks noGrp="1"/>
          </p:cNvSpPr>
          <p:nvPr>
            <p:ph type="sldNum" sz="quarter" idx="12"/>
          </p:nvPr>
        </p:nvSpPr>
        <p:spPr/>
        <p:txBody>
          <a:bodyPr/>
          <a:lstStyle>
            <a:lvl1pPr>
              <a:defRPr/>
            </a:lvl1pPr>
          </a:lstStyle>
          <a:p>
            <a:pPr>
              <a:defRPr/>
            </a:pPr>
            <a:fld id="{AD3E6F49-11A7-4FAE-B739-33B3A54FC15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643167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5638692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64382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99673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8411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56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7342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4057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43287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241453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3634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6916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48376BE-7EC1-4E96-974E-2DA5705A2B09}"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B73C57DE-288D-482D-9CBB-A0C2932D3E9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784116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BFD89C7C-1A40-4377-9B14-A6948ED3D81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899626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3DCDE0F-B10D-430E-983F-F2735C6E2DB7}"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881082F6-F4C2-4978-9F38-8AA0DB3A0AB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764804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1878B40-65DF-4022-90DB-0A23166E8FD3}"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AFEAD946-50D6-4B58-A4D0-0ED599199E6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8369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B413D48-0B17-4D51-ABBB-E194168099BC}" type="datetime1">
              <a:rPr lang="en-US" smtClean="0">
                <a:solidFill>
                  <a:prstClr val="black">
                    <a:tint val="75000"/>
                  </a:prstClr>
                </a:solidFill>
              </a:rPr>
              <a:pPr>
                <a:defRPr/>
              </a:pPr>
              <a:t>4/14/2018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9" name="Slide Number Placeholder 5"/>
          <p:cNvSpPr>
            <a:spLocks noGrp="1"/>
          </p:cNvSpPr>
          <p:nvPr>
            <p:ph type="sldNum" sz="quarter" idx="12"/>
          </p:nvPr>
        </p:nvSpPr>
        <p:spPr/>
        <p:txBody>
          <a:bodyPr/>
          <a:lstStyle>
            <a:lvl1pPr>
              <a:defRPr/>
            </a:lvl1pPr>
          </a:lstStyle>
          <a:p>
            <a:pPr>
              <a:defRPr/>
            </a:pPr>
            <a:fld id="{3873B921-0FD0-4C77-9D30-FAF8B5C21D6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533601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30BA471-7BE6-4097-8DF7-DC9E44CA2C2A}" type="datetime1">
              <a:rPr lang="en-US" smtClean="0">
                <a:solidFill>
                  <a:prstClr val="black">
                    <a:tint val="75000"/>
                  </a:prstClr>
                </a:solidFill>
              </a:rPr>
              <a:pPr>
                <a:defRPr/>
              </a:pPr>
              <a:t>4/14/2018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5" name="Slide Number Placeholder 5"/>
          <p:cNvSpPr>
            <a:spLocks noGrp="1"/>
          </p:cNvSpPr>
          <p:nvPr>
            <p:ph type="sldNum" sz="quarter" idx="12"/>
          </p:nvPr>
        </p:nvSpPr>
        <p:spPr/>
        <p:txBody>
          <a:bodyPr/>
          <a:lstStyle>
            <a:lvl1pPr>
              <a:defRPr/>
            </a:lvl1pPr>
          </a:lstStyle>
          <a:p>
            <a:pPr>
              <a:defRPr/>
            </a:pPr>
            <a:fld id="{601C58E7-A07A-468A-8745-DD42767729E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828904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7B5DBB-1517-4436-A741-050EBB01E469}" type="datetime1">
              <a:rPr lang="en-US" smtClean="0">
                <a:solidFill>
                  <a:prstClr val="black">
                    <a:tint val="75000"/>
                  </a:prstClr>
                </a:solidFill>
              </a:rPr>
              <a:pPr>
                <a:defRPr/>
              </a:pPr>
              <a:t>4/14/2018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4" name="Slide Number Placeholder 5"/>
          <p:cNvSpPr>
            <a:spLocks noGrp="1"/>
          </p:cNvSpPr>
          <p:nvPr>
            <p:ph type="sldNum" sz="quarter" idx="12"/>
          </p:nvPr>
        </p:nvSpPr>
        <p:spPr/>
        <p:txBody>
          <a:bodyPr/>
          <a:lstStyle>
            <a:lvl1pPr>
              <a:defRPr/>
            </a:lvl1pPr>
          </a:lstStyle>
          <a:p>
            <a:pPr>
              <a:defRPr/>
            </a:pPr>
            <a:fld id="{35AD6624-84B6-4F63-8D40-27E7FA15EE2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472071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BC4F8EF-0724-4C38-B60D-881D1353BD53}"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FAB40A97-20A4-421E-822E-508E29145DA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506267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AF79F16-3773-4B81-ABBE-44763160FF25}"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06B2CD60-DD86-4970-8A60-D5B2C6AE734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048073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A6B6B16-AD56-48EA-BB19-5634FE490FA7}"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02F6D3D1-7C4F-4132-9817-2EB6241A5FF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522293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EFB686-0108-47D7-9DA1-28EB1650F1AF}"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ACEA0F8F-DE10-4622-BCAA-510BBD54AF7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670967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6ED69D57-20E2-4BFD-B9FF-A85EB38A02CF}" type="datetime1">
              <a:rPr lang="en-US" smtClean="0">
                <a:solidFill>
                  <a:prstClr val="black">
                    <a:tint val="75000"/>
                  </a:prstClr>
                </a:solidFill>
              </a:rPr>
              <a:pPr>
                <a:defRPr/>
              </a:pPr>
              <a:t>4/14/2018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8" name="Slide Number Placeholder 5"/>
          <p:cNvSpPr>
            <a:spLocks noGrp="1"/>
          </p:cNvSpPr>
          <p:nvPr>
            <p:ph type="sldNum" sz="quarter" idx="12"/>
          </p:nvPr>
        </p:nvSpPr>
        <p:spPr/>
        <p:txBody>
          <a:bodyPr/>
          <a:lstStyle>
            <a:lvl1pPr>
              <a:defRPr/>
            </a:lvl1pPr>
          </a:lstStyle>
          <a:p>
            <a:pPr>
              <a:defRPr/>
            </a:pPr>
            <a:fld id="{AD3E6F49-11A7-4FAE-B739-33B3A54FC15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362391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48376BE-7EC1-4E96-974E-2DA5705A2B09}"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B73C57DE-288D-482D-9CBB-A0C2932D3E9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140810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BFD89C7C-1A40-4377-9B14-A6948ED3D81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5270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3DCDE0F-B10D-430E-983F-F2735C6E2DB7}"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881082F6-F4C2-4978-9F38-8AA0DB3A0AB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658459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1878B40-65DF-4022-90DB-0A23166E8FD3}"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AFEAD946-50D6-4B58-A4D0-0ED599199E6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410702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B413D48-0B17-4D51-ABBB-E194168099BC}" type="datetime1">
              <a:rPr lang="en-US" smtClean="0">
                <a:solidFill>
                  <a:prstClr val="black">
                    <a:tint val="75000"/>
                  </a:prstClr>
                </a:solidFill>
              </a:rPr>
              <a:pPr>
                <a:defRPr/>
              </a:pPr>
              <a:t>4/14/2018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9" name="Slide Number Placeholder 5"/>
          <p:cNvSpPr>
            <a:spLocks noGrp="1"/>
          </p:cNvSpPr>
          <p:nvPr>
            <p:ph type="sldNum" sz="quarter" idx="12"/>
          </p:nvPr>
        </p:nvSpPr>
        <p:spPr/>
        <p:txBody>
          <a:bodyPr/>
          <a:lstStyle>
            <a:lvl1pPr>
              <a:defRPr/>
            </a:lvl1pPr>
          </a:lstStyle>
          <a:p>
            <a:pPr>
              <a:defRPr/>
            </a:pPr>
            <a:fld id="{3873B921-0FD0-4C77-9D30-FAF8B5C21D6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877006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30BA471-7BE6-4097-8DF7-DC9E44CA2C2A}" type="datetime1">
              <a:rPr lang="en-US" smtClean="0">
                <a:solidFill>
                  <a:prstClr val="black">
                    <a:tint val="75000"/>
                  </a:prstClr>
                </a:solidFill>
              </a:rPr>
              <a:pPr>
                <a:defRPr/>
              </a:pPr>
              <a:t>4/14/2018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5" name="Slide Number Placeholder 5"/>
          <p:cNvSpPr>
            <a:spLocks noGrp="1"/>
          </p:cNvSpPr>
          <p:nvPr>
            <p:ph type="sldNum" sz="quarter" idx="12"/>
          </p:nvPr>
        </p:nvSpPr>
        <p:spPr/>
        <p:txBody>
          <a:bodyPr/>
          <a:lstStyle>
            <a:lvl1pPr>
              <a:defRPr/>
            </a:lvl1pPr>
          </a:lstStyle>
          <a:p>
            <a:pPr>
              <a:defRPr/>
            </a:pPr>
            <a:fld id="{601C58E7-A07A-468A-8745-DD42767729E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782788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7B5DBB-1517-4436-A741-050EBB01E469}" type="datetime1">
              <a:rPr lang="en-US" smtClean="0">
                <a:solidFill>
                  <a:prstClr val="black">
                    <a:tint val="75000"/>
                  </a:prstClr>
                </a:solidFill>
              </a:rPr>
              <a:pPr>
                <a:defRPr/>
              </a:pPr>
              <a:t>4/14/2018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4" name="Slide Number Placeholder 5"/>
          <p:cNvSpPr>
            <a:spLocks noGrp="1"/>
          </p:cNvSpPr>
          <p:nvPr>
            <p:ph type="sldNum" sz="quarter" idx="12"/>
          </p:nvPr>
        </p:nvSpPr>
        <p:spPr/>
        <p:txBody>
          <a:bodyPr/>
          <a:lstStyle>
            <a:lvl1pPr>
              <a:defRPr/>
            </a:lvl1pPr>
          </a:lstStyle>
          <a:p>
            <a:pPr>
              <a:defRPr/>
            </a:pPr>
            <a:fld id="{35AD6624-84B6-4F63-8D40-27E7FA15EE2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863552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BC4F8EF-0724-4C38-B60D-881D1353BD53}"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FAB40A97-20A4-421E-822E-508E29145DA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045427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AF79F16-3773-4B81-ABBE-44763160FF25}"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06B2CD60-DD86-4970-8A60-D5B2C6AE734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290646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A6B6B16-AD56-48EA-BB19-5634FE490FA7}"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02F6D3D1-7C4F-4132-9817-2EB6241A5FF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90593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EFB686-0108-47D7-9DA1-28EB1650F1AF}"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ACEA0F8F-DE10-4622-BCAA-510BBD54AF7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503573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6ED69D57-20E2-4BFD-B9FF-A85EB38A02CF}" type="datetime1">
              <a:rPr lang="en-US" smtClean="0">
                <a:solidFill>
                  <a:prstClr val="black">
                    <a:tint val="75000"/>
                  </a:prstClr>
                </a:solidFill>
              </a:rPr>
              <a:pPr>
                <a:defRPr/>
              </a:pPr>
              <a:t>4/14/2018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8" name="Slide Number Placeholder 5"/>
          <p:cNvSpPr>
            <a:spLocks noGrp="1"/>
          </p:cNvSpPr>
          <p:nvPr>
            <p:ph type="sldNum" sz="quarter" idx="12"/>
          </p:nvPr>
        </p:nvSpPr>
        <p:spPr/>
        <p:txBody>
          <a:bodyPr/>
          <a:lstStyle>
            <a:lvl1pPr>
              <a:defRPr/>
            </a:lvl1pPr>
          </a:lstStyle>
          <a:p>
            <a:pPr>
              <a:defRPr/>
            </a:pPr>
            <a:fld id="{AD3E6F49-11A7-4FAE-B739-33B3A54FC15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95220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48376BE-7EC1-4E96-974E-2DA5705A2B09}"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B73C57DE-288D-482D-9CBB-A0C2932D3E9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322998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BFD89C7C-1A40-4377-9B14-A6948ED3D81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141065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3DCDE0F-B10D-430E-983F-F2735C6E2DB7}"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881082F6-F4C2-4978-9F38-8AA0DB3A0AB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946399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1878B40-65DF-4022-90DB-0A23166E8FD3}"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AFEAD946-50D6-4B58-A4D0-0ED599199E6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536694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B413D48-0B17-4D51-ABBB-E194168099BC}" type="datetime1">
              <a:rPr lang="en-US" smtClean="0">
                <a:solidFill>
                  <a:prstClr val="black">
                    <a:tint val="75000"/>
                  </a:prstClr>
                </a:solidFill>
              </a:rPr>
              <a:pPr>
                <a:defRPr/>
              </a:pPr>
              <a:t>4/14/2018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9" name="Slide Number Placeholder 5"/>
          <p:cNvSpPr>
            <a:spLocks noGrp="1"/>
          </p:cNvSpPr>
          <p:nvPr>
            <p:ph type="sldNum" sz="quarter" idx="12"/>
          </p:nvPr>
        </p:nvSpPr>
        <p:spPr/>
        <p:txBody>
          <a:bodyPr/>
          <a:lstStyle>
            <a:lvl1pPr>
              <a:defRPr/>
            </a:lvl1pPr>
          </a:lstStyle>
          <a:p>
            <a:pPr>
              <a:defRPr/>
            </a:pPr>
            <a:fld id="{3873B921-0FD0-4C77-9D30-FAF8B5C21D6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495334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30BA471-7BE6-4097-8DF7-DC9E44CA2C2A}" type="datetime1">
              <a:rPr lang="en-US" smtClean="0">
                <a:solidFill>
                  <a:prstClr val="black">
                    <a:tint val="75000"/>
                  </a:prstClr>
                </a:solidFill>
              </a:rPr>
              <a:pPr>
                <a:defRPr/>
              </a:pPr>
              <a:t>4/14/2018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5" name="Slide Number Placeholder 5"/>
          <p:cNvSpPr>
            <a:spLocks noGrp="1"/>
          </p:cNvSpPr>
          <p:nvPr>
            <p:ph type="sldNum" sz="quarter" idx="12"/>
          </p:nvPr>
        </p:nvSpPr>
        <p:spPr/>
        <p:txBody>
          <a:bodyPr/>
          <a:lstStyle>
            <a:lvl1pPr>
              <a:defRPr/>
            </a:lvl1pPr>
          </a:lstStyle>
          <a:p>
            <a:pPr>
              <a:defRPr/>
            </a:pPr>
            <a:fld id="{601C58E7-A07A-468A-8745-DD42767729E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361098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7B5DBB-1517-4436-A741-050EBB01E469}" type="datetime1">
              <a:rPr lang="en-US" smtClean="0">
                <a:solidFill>
                  <a:prstClr val="black">
                    <a:tint val="75000"/>
                  </a:prstClr>
                </a:solidFill>
              </a:rPr>
              <a:pPr>
                <a:defRPr/>
              </a:pPr>
              <a:t>4/14/2018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4" name="Slide Number Placeholder 5"/>
          <p:cNvSpPr>
            <a:spLocks noGrp="1"/>
          </p:cNvSpPr>
          <p:nvPr>
            <p:ph type="sldNum" sz="quarter" idx="12"/>
          </p:nvPr>
        </p:nvSpPr>
        <p:spPr/>
        <p:txBody>
          <a:bodyPr/>
          <a:lstStyle>
            <a:lvl1pPr>
              <a:defRPr/>
            </a:lvl1pPr>
          </a:lstStyle>
          <a:p>
            <a:pPr>
              <a:defRPr/>
            </a:pPr>
            <a:fld id="{35AD6624-84B6-4F63-8D40-27E7FA15EE2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36811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BC4F8EF-0724-4C38-B60D-881D1353BD53}"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FAB40A97-20A4-421E-822E-508E29145DA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141019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AF79F16-3773-4B81-ABBE-44763160FF25}"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7" name="Slide Number Placeholder 5"/>
          <p:cNvSpPr>
            <a:spLocks noGrp="1"/>
          </p:cNvSpPr>
          <p:nvPr>
            <p:ph type="sldNum" sz="quarter" idx="12"/>
          </p:nvPr>
        </p:nvSpPr>
        <p:spPr/>
        <p:txBody>
          <a:bodyPr/>
          <a:lstStyle>
            <a:lvl1pPr>
              <a:defRPr/>
            </a:lvl1pPr>
          </a:lstStyle>
          <a:p>
            <a:pPr>
              <a:defRPr/>
            </a:pPr>
            <a:fld id="{06B2CD60-DD86-4970-8A60-D5B2C6AE734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996140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A6B6B16-AD56-48EA-BB19-5634FE490FA7}"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02F6D3D1-7C4F-4132-9817-2EB6241A5FF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8949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EFB686-0108-47D7-9DA1-28EB1650F1AF}"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lvl1pPr>
              <a:defRPr/>
            </a:lvl1pPr>
          </a:lstStyle>
          <a:p>
            <a:pPr>
              <a:defRPr/>
            </a:pPr>
            <a:fld id="{ACEA0F8F-DE10-4622-BCAA-510BBD54AF7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53368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6ED69D57-20E2-4BFD-B9FF-A85EB38A02CF}" type="datetime1">
              <a:rPr lang="en-US" smtClean="0">
                <a:solidFill>
                  <a:prstClr val="black">
                    <a:tint val="75000"/>
                  </a:prstClr>
                </a:solidFill>
              </a:rPr>
              <a:pPr>
                <a:defRPr/>
              </a:pPr>
              <a:t>4/14/2018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Dr. S. Ravichandran, Ph.D.</a:t>
            </a:r>
          </a:p>
        </p:txBody>
      </p:sp>
      <p:sp>
        <p:nvSpPr>
          <p:cNvPr id="8" name="Slide Number Placeholder 5"/>
          <p:cNvSpPr>
            <a:spLocks noGrp="1"/>
          </p:cNvSpPr>
          <p:nvPr>
            <p:ph type="sldNum" sz="quarter" idx="12"/>
          </p:nvPr>
        </p:nvSpPr>
        <p:spPr/>
        <p:txBody>
          <a:bodyPr/>
          <a:lstStyle>
            <a:lvl1pPr>
              <a:defRPr/>
            </a:lvl1pPr>
          </a:lstStyle>
          <a:p>
            <a:pPr>
              <a:defRPr/>
            </a:pPr>
            <a:fld id="{AD3E6F49-11A7-4FAE-B739-33B3A54FC15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404851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638DF5A-3BB3-4E17-B056-A91680026CD5}" type="datetimeFigureOut">
              <a:rPr lang="en-US">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0205A90-F600-4CE6-80BC-1C1D240005D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150926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C9A1E29-201F-440E-8CBE-A79C8BDD3469}" type="datetimeFigureOut">
              <a:rPr lang="en-US">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39D9254-F964-4FAD-B64E-FB6235BBCAF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212160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9FC249A-5D21-473A-B2D8-3E98821C1E72}" type="datetimeFigureOut">
              <a:rPr lang="en-US">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4CFFBDF-8019-43EA-A0CF-CD06903DBD2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554708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CBF1078-D04F-4DEE-AEA2-887D624A7731}" type="datetimeFigureOut">
              <a:rPr lang="en-US">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137A073-CF24-4305-A69D-4F1FDAF563D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665495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EB96025-F7B0-43DC-B195-A741C0AD7E56}" type="datetimeFigureOut">
              <a:rPr lang="en-US">
                <a:solidFill>
                  <a:prstClr val="black">
                    <a:tint val="75000"/>
                  </a:prstClr>
                </a:solidFill>
              </a:rPr>
              <a:pPr>
                <a:defRPr/>
              </a:pPr>
              <a:t>4/14/2018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ACDD4CFA-5D7D-4E11-880F-0CACDB9DD20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347138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57DD5C7-CE61-488E-9920-0620EC63172B}" type="datetimeFigureOut">
              <a:rPr lang="en-US">
                <a:solidFill>
                  <a:prstClr val="black">
                    <a:tint val="75000"/>
                  </a:prstClr>
                </a:solidFill>
              </a:rPr>
              <a:pPr>
                <a:defRPr/>
              </a:pPr>
              <a:t>4/14/2018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13FE9DD-BD15-4EC6-AF97-06B8757D9CA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223414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FE3D802-8218-46D7-A7D6-B97CB44D2D7C}" type="datetimeFigureOut">
              <a:rPr lang="en-US">
                <a:solidFill>
                  <a:prstClr val="black">
                    <a:tint val="75000"/>
                  </a:prstClr>
                </a:solidFill>
              </a:rPr>
              <a:pPr>
                <a:defRPr/>
              </a:pPr>
              <a:t>4/14/2018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21710D5-28F2-4D14-A705-1A20AB8CD69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995341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D79CD7F-7864-4A32-92C7-5A99BEF10A1F}" type="datetimeFigureOut">
              <a:rPr lang="en-US">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DD8A8FD-F1EB-4C89-B362-F0CBB68E420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66677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CA10C2E-058F-49BC-9117-30DB2B0E92D2}" type="datetimeFigureOut">
              <a:rPr lang="en-US">
                <a:solidFill>
                  <a:prstClr val="black">
                    <a:tint val="75000"/>
                  </a:prstClr>
                </a:solidFill>
              </a:rPr>
              <a:pPr>
                <a:defRPr/>
              </a:pPr>
              <a:t>4/14/2018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D1A0490-8DAD-42E5-A93B-DE52E335D05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5453615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4644DE7-627D-43FC-8BCA-C5796B703FC0}" type="datetimeFigureOut">
              <a:rPr lang="en-US">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52C91B3-FA50-460B-AA6C-8150239C725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37012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6275EF7-4AA7-4CCC-B188-A8BBD2197528}" type="datetimeFigureOut">
              <a:rPr lang="en-US">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E77FBDF-CE04-458A-A249-5B42F37BB9B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957277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02FCFB62-7664-44A8-B4F7-53B80C586D3E}" type="datetimeFigureOut">
              <a:rPr lang="en-US">
                <a:solidFill>
                  <a:prstClr val="black">
                    <a:tint val="75000"/>
                  </a:prstClr>
                </a:solidFill>
              </a:rPr>
              <a:pPr>
                <a:defRPr/>
              </a:pPr>
              <a:t>4/14/2018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pPr>
              <a:defRPr/>
            </a:pPr>
            <a:fld id="{185F1072-D101-433E-AB1C-C1F832B5CCE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19615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7.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9014E56-2130-4823-8BFB-BCA6C76345B2}"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F827AA4-A55E-40DB-ADAF-8C663CB6DE4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8347848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accent2"/>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hlink"/>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00660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 descr="Wiley-blackwell-logo for PPT"/>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705600" y="6477000"/>
            <a:ext cx="22860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483137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defRPr>
      </a:lvl5pPr>
      <a:lvl6pPr marL="457200" algn="ctr" rtl="0" fontAlgn="base">
        <a:spcBef>
          <a:spcPct val="0"/>
        </a:spcBef>
        <a:spcAft>
          <a:spcPct val="0"/>
        </a:spcAft>
        <a:defRPr sz="4400">
          <a:solidFill>
            <a:schemeClr val="tx2"/>
          </a:solidFill>
          <a:latin typeface="Arial" charset="0"/>
          <a:ea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9014E56-2130-4823-8BFB-BCA6C76345B2}"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F827AA4-A55E-40DB-ADAF-8C663CB6DE4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6337882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accent2"/>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hlink"/>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00660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9014E56-2130-4823-8BFB-BCA6C76345B2}"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F827AA4-A55E-40DB-ADAF-8C663CB6DE4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0739351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accent2"/>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hlink"/>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00660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9014E56-2130-4823-8BFB-BCA6C76345B2}"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F827AA4-A55E-40DB-ADAF-8C663CB6DE4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7480066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accent2"/>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hlink"/>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00660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EE6C6900-0090-4382-829B-79D61B7BF49C}" type="datetimeFigureOut">
              <a:rPr lang="en-US">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56D33243-C01E-4E63-9680-DADD4823FBC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5078751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accent2"/>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hlink"/>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00660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hyperlink" Target="http://www.assemblathon.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hyperlink" Target="http://ftp/ftp-trace.ncbi.nih.gov/1000genomes/ftp/technical/reference/human_g1k_v37.fasta.gz"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1.wmf"/></Relationships>
</file>

<file path=ppt/slides/_rels/slide128.xml.rels><?xml version="1.0" encoding="UTF-8" standalone="yes"?>
<Relationships xmlns="http://schemas.openxmlformats.org/package/2006/relationships"><Relationship Id="rId2" Type="http://schemas.openxmlformats.org/officeDocument/2006/relationships/hyperlink" Target="ftp://ftp.ncbi.nih.gov/snp/organisms/human_9606/VCF/"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upload.wikimedia.org/wikipedia/commons/4/44/Sanger_sequencing_read_display.gif" TargetMode="Externa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annotation_id=annotation_228575861&amp;feature=iv&amp;src_vid=womKfikWlxM&amp;v=fCd6B5HRaZ8" TargetMode="Externa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www.illumina.com/technology/next-generation-sequencing/paired-end-sequencing_assay.html"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6.xml.rels><?xml version="1.0" encoding="UTF-8" standalone="yes"?>
<Relationships xmlns="http://schemas.openxmlformats.org/package/2006/relationships"><Relationship Id="rId3" Type="http://schemas.openxmlformats.org/officeDocument/2006/relationships/hyperlink" Target="http://simple.wikipedia.org/wiki/ASCII" TargetMode="External"/><Relationship Id="rId2" Type="http://schemas.openxmlformats.org/officeDocument/2006/relationships/image" Target="../media/image23.png"/><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66.xml"/><Relationship Id="rId1" Type="http://schemas.openxmlformats.org/officeDocument/2006/relationships/vmlDrawing" Target="../drawings/vmlDrawing3.vml"/><Relationship Id="rId6" Type="http://schemas.openxmlformats.org/officeDocument/2006/relationships/image" Target="../media/image24.wmf"/><Relationship Id="rId5" Type="http://schemas.openxmlformats.org/officeDocument/2006/relationships/oleObject" Target="../embeddings/oleObject3.bin"/><Relationship Id="rId4" Type="http://schemas.openxmlformats.org/officeDocument/2006/relationships/hyperlink" Target="https://en.wikipedia.org/wiki/File:Phred_Figure_1.jpg" TargetMode="Externa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6.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5.bin"/><Relationship Id="rId4" Type="http://schemas.openxmlformats.org/officeDocument/2006/relationships/image" Target="../media/image26.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3" Type="http://schemas.openxmlformats.org/officeDocument/2006/relationships/hyperlink" Target="http://simple.wikipedia.org/wiki/ASCII" TargetMode="External"/><Relationship Id="rId2" Type="http://schemas.openxmlformats.org/officeDocument/2006/relationships/image" Target="../media/image23.png"/><Relationship Id="rId1" Type="http://schemas.openxmlformats.org/officeDocument/2006/relationships/slideLayout" Target="../slideLayouts/slideLayout6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vg7Y5EeZsjk"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hyperlink" Target="https://www.bioinformatics.babraham.ac.uk/projects/fastqc/good_sequence_short_fastqc.html"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3"/>
          <p:cNvSpPr>
            <a:spLocks noGrp="1"/>
          </p:cNvSpPr>
          <p:nvPr>
            <p:ph type="ctrTitle"/>
          </p:nvPr>
        </p:nvSpPr>
        <p:spPr/>
        <p:txBody>
          <a:bodyPr/>
          <a:lstStyle/>
          <a:p>
            <a:pPr lvl="0"/>
            <a:r>
              <a:rPr lang="en" dirty="0"/>
              <a:t>NextGen Sequencing</a:t>
            </a:r>
            <a:br>
              <a:rPr lang="en-US" dirty="0"/>
            </a:br>
            <a:r>
              <a:rPr lang="en-US" dirty="0"/>
              <a:t>BIFX-550</a:t>
            </a:r>
          </a:p>
        </p:txBody>
      </p:sp>
      <p:sp>
        <p:nvSpPr>
          <p:cNvPr id="5" name="Subtitle 4"/>
          <p:cNvSpPr>
            <a:spLocks noGrp="1"/>
          </p:cNvSpPr>
          <p:nvPr>
            <p:ph type="subTitle" idx="1"/>
          </p:nvPr>
        </p:nvSpPr>
        <p:spPr/>
        <p:txBody>
          <a:bodyPr/>
          <a:lstStyle/>
          <a:p>
            <a:pPr>
              <a:defRPr/>
            </a:pPr>
            <a:r>
              <a:rPr lang="en-US" dirty="0">
                <a:solidFill>
                  <a:schemeClr val="tx1"/>
                </a:solidFill>
              </a:rPr>
              <a:t>S.</a:t>
            </a:r>
            <a:r>
              <a:rPr lang="en-US" i="1" dirty="0">
                <a:solidFill>
                  <a:schemeClr val="tx1"/>
                </a:solidFill>
              </a:rPr>
              <a:t> </a:t>
            </a:r>
            <a:r>
              <a:rPr lang="en-US" i="1" u="sng" dirty="0" err="1">
                <a:solidFill>
                  <a:schemeClr val="tx1"/>
                </a:solidFill>
              </a:rPr>
              <a:t>Ravi</a:t>
            </a:r>
            <a:r>
              <a:rPr lang="en-US" dirty="0" err="1">
                <a:solidFill>
                  <a:schemeClr val="tx1"/>
                </a:solidFill>
              </a:rPr>
              <a:t>chandran</a:t>
            </a:r>
            <a:r>
              <a:rPr lang="en-US" dirty="0">
                <a:solidFill>
                  <a:schemeClr val="tx1"/>
                </a:solidFill>
              </a:rPr>
              <a:t>, Ph.D.</a:t>
            </a:r>
            <a:br>
              <a:rPr lang="en-US" dirty="0">
                <a:solidFill>
                  <a:schemeClr val="tx1"/>
                </a:solidFill>
              </a:rPr>
            </a:br>
            <a:r>
              <a:rPr lang="en-US" dirty="0">
                <a:solidFill>
                  <a:schemeClr val="tx1"/>
                </a:solidFill>
              </a:rPr>
              <a:t>Biology, </a:t>
            </a:r>
          </a:p>
          <a:p>
            <a:pPr>
              <a:defRPr/>
            </a:pPr>
            <a:r>
              <a:rPr lang="en-US" dirty="0">
                <a:solidFill>
                  <a:schemeClr val="tx1"/>
                </a:solidFill>
              </a:rPr>
              <a:t>Hood College, Frederick, MD 21701 </a:t>
            </a:r>
            <a:br>
              <a:rPr lang="en-US" dirty="0">
                <a:solidFill>
                  <a:schemeClr val="tx1"/>
                </a:solidFill>
              </a:rPr>
            </a:br>
            <a:br>
              <a:rPr lang="en-US" dirty="0">
                <a:solidFill>
                  <a:schemeClr val="tx1"/>
                </a:solidFill>
              </a:rPr>
            </a:br>
            <a:endParaRPr lang="en-US" dirty="0"/>
          </a:p>
          <a:p>
            <a:pPr>
              <a:defRPr/>
            </a:pPr>
            <a:r>
              <a:rPr lang="en-US" dirty="0"/>
              <a:t> </a:t>
            </a:r>
            <a:endParaRPr lang="en-US" sz="1800" dirty="0">
              <a:latin typeface="Comic Sans MS" pitchFamily="66" charset="0"/>
            </a:endParaRPr>
          </a:p>
        </p:txBody>
      </p:sp>
      <p:sp>
        <p:nvSpPr>
          <p:cNvPr id="2" name="TextBox 1"/>
          <p:cNvSpPr txBox="1"/>
          <p:nvPr/>
        </p:nvSpPr>
        <p:spPr>
          <a:xfrm>
            <a:off x="5597236" y="277091"/>
            <a:ext cx="2687146" cy="369332"/>
          </a:xfrm>
          <a:prstGeom prst="rect">
            <a:avLst/>
          </a:prstGeom>
          <a:noFill/>
        </p:spPr>
        <p:txBody>
          <a:bodyPr wrap="none" rtlCol="0">
            <a:spAutoFit/>
          </a:bodyPr>
          <a:lstStyle/>
          <a:p>
            <a:r>
              <a:rPr lang="en-US" dirty="0"/>
              <a:t>Relevant Book Chapter is 9</a:t>
            </a:r>
          </a:p>
        </p:txBody>
      </p:sp>
    </p:spTree>
    <p:extLst>
      <p:ext uri="{BB962C8B-B14F-4D97-AF65-F5344CB8AC3E}">
        <p14:creationId xmlns:p14="http://schemas.microsoft.com/office/powerpoint/2010/main" val="386141078"/>
      </p:ext>
    </p:extLst>
  </p:cSld>
  <p:clrMapOvr>
    <a:masterClrMapping/>
  </p:clrMapOvr>
  <mc:AlternateContent xmlns:mc="http://schemas.openxmlformats.org/markup-compatibility/2006" xmlns:p14="http://schemas.microsoft.com/office/powerpoint/2010/main">
    <mc:Choice Requires="p14">
      <p:transition spd="slow" p14:dur="2000" advTm="3799"/>
    </mc:Choice>
    <mc:Fallback xmlns="">
      <p:transition spd="slow" advTm="37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NGS Applications</a:t>
            </a:r>
          </a:p>
        </p:txBody>
      </p:sp>
      <p:sp>
        <p:nvSpPr>
          <p:cNvPr id="3" name="Content Placeholder 2"/>
          <p:cNvSpPr>
            <a:spLocks noGrp="1"/>
          </p:cNvSpPr>
          <p:nvPr>
            <p:ph idx="1"/>
          </p:nvPr>
        </p:nvSpPr>
        <p:spPr/>
        <p:txBody>
          <a:bodyPr/>
          <a:lstStyle/>
          <a:p>
            <a:r>
              <a:rPr lang="en-US" dirty="0"/>
              <a:t>Whole genome sequencing for any species </a:t>
            </a:r>
          </a:p>
          <a:p>
            <a:pPr lvl="1"/>
            <a:r>
              <a:rPr lang="en-US" dirty="0"/>
              <a:t>Build or rebuild the tree of life</a:t>
            </a:r>
          </a:p>
          <a:p>
            <a:r>
              <a:rPr lang="en-US" dirty="0"/>
              <a:t>HGP (mosaic)</a:t>
            </a:r>
          </a:p>
          <a:p>
            <a:pPr lvl="1"/>
            <a:r>
              <a:rPr lang="en-US" dirty="0"/>
              <a:t>We can re-sequence the individual's genome </a:t>
            </a:r>
          </a:p>
          <a:p>
            <a:pPr lvl="1"/>
            <a:r>
              <a:rPr lang="en-US" dirty="0"/>
              <a:t>Genomes from individual cells within an individual</a:t>
            </a:r>
          </a:p>
          <a:p>
            <a:pPr lvl="1"/>
            <a:r>
              <a:rPr lang="en-US" dirty="0"/>
              <a:t>Cancer to non-cancerous cells </a:t>
            </a:r>
          </a:p>
          <a:p>
            <a:pPr lvl="2"/>
            <a:r>
              <a:rPr lang="en-US" dirty="0"/>
              <a:t>Somatic not sex cells</a:t>
            </a:r>
          </a:p>
        </p:txBody>
      </p:sp>
    </p:spTree>
    <p:extLst>
      <p:ext uri="{BB962C8B-B14F-4D97-AF65-F5344CB8AC3E}">
        <p14:creationId xmlns:p14="http://schemas.microsoft.com/office/powerpoint/2010/main" val="11804186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a:t>3.Human Genome Assembly</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520422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version GRCh38.</a:t>
            </a:r>
          </a:p>
        </p:txBody>
      </p:sp>
      <p:sp>
        <p:nvSpPr>
          <p:cNvPr id="3" name="Date Placeholder 2"/>
          <p:cNvSpPr>
            <a:spLocks noGrp="1"/>
          </p:cNvSpPr>
          <p:nvPr>
            <p:ph type="dt" sz="half" idx="10"/>
          </p:nvPr>
        </p:nvSpPr>
        <p:spPr/>
        <p:txBody>
          <a:bodyPr/>
          <a:lstStyle/>
          <a:p>
            <a:pPr>
              <a:defRPr/>
            </a:pPr>
            <a:fld id="{268350A4-1FB6-4381-B109-28F99CDE441D}" type="datetime1">
              <a:rPr lang="en-US" altLang="en-US" smtClean="0"/>
              <a:pPr>
                <a:defRPr/>
              </a:pPr>
              <a:t>4/14/2018</a:t>
            </a:fld>
            <a:endParaRPr lang="en-US" altLang="en-US"/>
          </a:p>
        </p:txBody>
      </p:sp>
      <p:sp>
        <p:nvSpPr>
          <p:cNvPr id="4" name="Footer Placeholder 3"/>
          <p:cNvSpPr>
            <a:spLocks noGrp="1"/>
          </p:cNvSpPr>
          <p:nvPr>
            <p:ph type="ftr" sz="quarter" idx="11"/>
          </p:nvPr>
        </p:nvSpPr>
        <p:spPr/>
        <p:txBody>
          <a:bodyPr/>
          <a:lstStyle/>
          <a:p>
            <a:pPr>
              <a:defRPr/>
            </a:pPr>
            <a:r>
              <a:rPr lang="en-US" altLang="en-US"/>
              <a:t>S.Ravichandran, Ph.D</a:t>
            </a:r>
          </a:p>
        </p:txBody>
      </p:sp>
      <p:sp>
        <p:nvSpPr>
          <p:cNvPr id="5" name="Slide Number Placeholder 4"/>
          <p:cNvSpPr>
            <a:spLocks noGrp="1"/>
          </p:cNvSpPr>
          <p:nvPr>
            <p:ph type="sldNum" sz="quarter" idx="12"/>
          </p:nvPr>
        </p:nvSpPr>
        <p:spPr/>
        <p:txBody>
          <a:bodyPr/>
          <a:lstStyle/>
          <a:p>
            <a:pPr>
              <a:defRPr/>
            </a:pPr>
            <a:fld id="{ABB7186A-5B32-4514-989C-0482128218D1}" type="slidenum">
              <a:rPr lang="en-US" altLang="en-US" smtClean="0"/>
              <a:pPr>
                <a:defRPr/>
              </a:pPr>
              <a:t>101</a:t>
            </a:fld>
            <a:endParaRPr lang="en-US" altLang="en-US"/>
          </a:p>
        </p:txBody>
      </p:sp>
      <p:pic>
        <p:nvPicPr>
          <p:cNvPr id="7" name="Picture 6"/>
          <p:cNvPicPr>
            <a:picLocks noChangeAspect="1"/>
          </p:cNvPicPr>
          <p:nvPr/>
        </p:nvPicPr>
        <p:blipFill>
          <a:blip r:embed="rId2"/>
          <a:stretch>
            <a:fillRect/>
          </a:stretch>
        </p:blipFill>
        <p:spPr>
          <a:xfrm>
            <a:off x="47625" y="1524000"/>
            <a:ext cx="9048750" cy="3552825"/>
          </a:xfrm>
          <a:prstGeom prst="rect">
            <a:avLst/>
          </a:prstGeom>
        </p:spPr>
      </p:pic>
      <p:cxnSp>
        <p:nvCxnSpPr>
          <p:cNvPr id="8" name="Straight Arrow Connector 7"/>
          <p:cNvCxnSpPr/>
          <p:nvPr/>
        </p:nvCxnSpPr>
        <p:spPr bwMode="auto">
          <a:xfrm>
            <a:off x="8458200" y="1676400"/>
            <a:ext cx="32544" cy="325438"/>
          </a:xfrm>
          <a:prstGeom prst="straightConnector1">
            <a:avLst/>
          </a:prstGeom>
          <a:solidFill>
            <a:schemeClr val="accent1"/>
          </a:solidFill>
          <a:ln w="381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p:cNvSpPr txBox="1"/>
          <p:nvPr/>
        </p:nvSpPr>
        <p:spPr>
          <a:xfrm>
            <a:off x="5486400" y="3810000"/>
            <a:ext cx="2362200" cy="369332"/>
          </a:xfrm>
          <a:prstGeom prst="rect">
            <a:avLst/>
          </a:prstGeom>
          <a:noFill/>
        </p:spPr>
        <p:txBody>
          <a:bodyPr wrap="square" rtlCol="0">
            <a:spAutoFit/>
          </a:bodyPr>
          <a:lstStyle/>
          <a:p>
            <a:r>
              <a:rPr lang="en-US" b="1" dirty="0" err="1">
                <a:solidFill>
                  <a:srgbClr val="C00000"/>
                </a:solidFill>
              </a:rPr>
              <a:t>giga</a:t>
            </a:r>
            <a:r>
              <a:rPr lang="en-US" b="1" dirty="0">
                <a:solidFill>
                  <a:srgbClr val="C00000"/>
                </a:solidFill>
              </a:rPr>
              <a:t> = G = 1000^3</a:t>
            </a:r>
          </a:p>
        </p:txBody>
      </p:sp>
    </p:spTree>
    <p:extLst>
      <p:ext uri="{BB962C8B-B14F-4D97-AF65-F5344CB8AC3E}">
        <p14:creationId xmlns:p14="http://schemas.microsoft.com/office/powerpoint/2010/main" val="36230495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 Information </a:t>
            </a:r>
          </a:p>
        </p:txBody>
      </p:sp>
      <p:sp>
        <p:nvSpPr>
          <p:cNvPr id="4" name="Date Placeholder 3"/>
          <p:cNvSpPr>
            <a:spLocks noGrp="1"/>
          </p:cNvSpPr>
          <p:nvPr>
            <p:ph type="dt" sz="half" idx="10"/>
          </p:nvPr>
        </p:nvSpPr>
        <p:spPr/>
        <p:txBody>
          <a:bodyPr/>
          <a:lstStyle/>
          <a:p>
            <a:pPr>
              <a:defRPr/>
            </a:pPr>
            <a:fld id="{5489F1E0-68CF-4170-BEB2-59E850CFC780}" type="datetime1">
              <a:rPr lang="en-US" altLang="en-US" smtClean="0"/>
              <a:pPr>
                <a:defRPr/>
              </a:pPr>
              <a:t>4/14/2018</a:t>
            </a:fld>
            <a:endParaRPr lang="en-US" altLang="en-US"/>
          </a:p>
        </p:txBody>
      </p:sp>
      <p:sp>
        <p:nvSpPr>
          <p:cNvPr id="5" name="Footer Placeholder 4"/>
          <p:cNvSpPr>
            <a:spLocks noGrp="1"/>
          </p:cNvSpPr>
          <p:nvPr>
            <p:ph type="ftr" sz="quarter" idx="11"/>
          </p:nvPr>
        </p:nvSpPr>
        <p:spPr/>
        <p:txBody>
          <a:bodyPr/>
          <a:lstStyle/>
          <a:p>
            <a:pPr>
              <a:defRPr/>
            </a:pPr>
            <a:r>
              <a:rPr lang="en-US" altLang="en-US"/>
              <a:t>S. Ravichandran, Ph.D.</a:t>
            </a:r>
            <a:endParaRPr lang="en-US" altLang="en-US" dirty="0"/>
          </a:p>
        </p:txBody>
      </p:sp>
      <p:sp>
        <p:nvSpPr>
          <p:cNvPr id="6" name="Slide Number Placeholder 5"/>
          <p:cNvSpPr>
            <a:spLocks noGrp="1"/>
          </p:cNvSpPr>
          <p:nvPr>
            <p:ph type="sldNum" sz="quarter" idx="12"/>
          </p:nvPr>
        </p:nvSpPr>
        <p:spPr/>
        <p:txBody>
          <a:bodyPr/>
          <a:lstStyle/>
          <a:p>
            <a:pPr>
              <a:defRPr/>
            </a:pPr>
            <a:fld id="{7E472018-9D79-4FCB-B3AD-66C53AD05DA1}" type="slidenum">
              <a:rPr lang="en-US" altLang="en-US" smtClean="0"/>
              <a:pPr>
                <a:defRPr/>
              </a:pPr>
              <a:t>102</a:t>
            </a:fld>
            <a:endParaRPr lang="en-US" altLang="en-US"/>
          </a:p>
        </p:txBody>
      </p:sp>
      <p:pic>
        <p:nvPicPr>
          <p:cNvPr id="8" name="Picture 7"/>
          <p:cNvPicPr>
            <a:picLocks noChangeAspect="1"/>
          </p:cNvPicPr>
          <p:nvPr/>
        </p:nvPicPr>
        <p:blipFill>
          <a:blip r:embed="rId2"/>
          <a:stretch>
            <a:fillRect/>
          </a:stretch>
        </p:blipFill>
        <p:spPr>
          <a:xfrm>
            <a:off x="112880" y="2209800"/>
            <a:ext cx="9049131" cy="1326166"/>
          </a:xfrm>
          <a:prstGeom prst="rect">
            <a:avLst/>
          </a:prstGeom>
        </p:spPr>
      </p:pic>
      <p:sp>
        <p:nvSpPr>
          <p:cNvPr id="9" name="Right Brace 8"/>
          <p:cNvSpPr/>
          <p:nvPr/>
        </p:nvSpPr>
        <p:spPr bwMode="auto">
          <a:xfrm rot="16200000">
            <a:off x="4724400" y="1819767"/>
            <a:ext cx="228600" cy="1447800"/>
          </a:xfrm>
          <a:prstGeom prst="rightBrace">
            <a:avLst/>
          </a:prstGeom>
          <a:noFill/>
          <a:ln w="38100"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cxnSp>
        <p:nvCxnSpPr>
          <p:cNvPr id="11" name="Straight Arrow Connector 10"/>
          <p:cNvCxnSpPr/>
          <p:nvPr/>
        </p:nvCxnSpPr>
        <p:spPr bwMode="auto">
          <a:xfrm flipV="1">
            <a:off x="4953000" y="1524000"/>
            <a:ext cx="0" cy="1019667"/>
          </a:xfrm>
          <a:prstGeom prst="straightConnector1">
            <a:avLst/>
          </a:prstGeom>
          <a:solidFill>
            <a:schemeClr val="accent1"/>
          </a:solidFill>
          <a:ln w="28575" cap="flat" cmpd="sng" algn="ctr">
            <a:solidFill>
              <a:schemeClr val="accent6">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3619500" y="1204204"/>
            <a:ext cx="2667000" cy="369332"/>
          </a:xfrm>
          <a:prstGeom prst="rect">
            <a:avLst/>
          </a:prstGeom>
          <a:noFill/>
        </p:spPr>
        <p:txBody>
          <a:bodyPr wrap="square" rtlCol="0">
            <a:spAutoFit/>
          </a:bodyPr>
          <a:lstStyle/>
          <a:p>
            <a:r>
              <a:rPr lang="en-US" b="1" dirty="0">
                <a:solidFill>
                  <a:schemeClr val="accent3">
                    <a:lumMod val="50000"/>
                  </a:schemeClr>
                </a:solidFill>
              </a:rPr>
              <a:t>Gaps between </a:t>
            </a:r>
            <a:r>
              <a:rPr lang="en-US" b="1" dirty="0" err="1">
                <a:solidFill>
                  <a:schemeClr val="accent3">
                    <a:lumMod val="50000"/>
                  </a:schemeClr>
                </a:solidFill>
              </a:rPr>
              <a:t>contigs</a:t>
            </a:r>
            <a:endParaRPr lang="en-US" b="1" dirty="0">
              <a:solidFill>
                <a:schemeClr val="accent3">
                  <a:lumMod val="50000"/>
                </a:schemeClr>
              </a:solidFill>
            </a:endParaRPr>
          </a:p>
        </p:txBody>
      </p:sp>
      <p:pic>
        <p:nvPicPr>
          <p:cNvPr id="14" name="Picture 13"/>
          <p:cNvPicPr>
            <a:picLocks noChangeAspect="1"/>
          </p:cNvPicPr>
          <p:nvPr/>
        </p:nvPicPr>
        <p:blipFill>
          <a:blip r:embed="rId3"/>
          <a:stretch>
            <a:fillRect/>
          </a:stretch>
        </p:blipFill>
        <p:spPr>
          <a:xfrm>
            <a:off x="28861" y="3731089"/>
            <a:ext cx="9115139" cy="894112"/>
          </a:xfrm>
          <a:prstGeom prst="rect">
            <a:avLst/>
          </a:prstGeom>
        </p:spPr>
      </p:pic>
      <p:sp>
        <p:nvSpPr>
          <p:cNvPr id="3" name="TextBox 2"/>
          <p:cNvSpPr txBox="1"/>
          <p:nvPr/>
        </p:nvSpPr>
        <p:spPr>
          <a:xfrm>
            <a:off x="2971800" y="4821504"/>
            <a:ext cx="5181600" cy="369332"/>
          </a:xfrm>
          <a:prstGeom prst="rect">
            <a:avLst/>
          </a:prstGeom>
          <a:noFill/>
        </p:spPr>
        <p:txBody>
          <a:bodyPr wrap="square" rtlCol="0">
            <a:spAutoFit/>
          </a:bodyPr>
          <a:lstStyle/>
          <a:p>
            <a:r>
              <a:rPr lang="en-US" b="1" dirty="0">
                <a:solidFill>
                  <a:schemeClr val="accent3">
                    <a:lumMod val="50000"/>
                  </a:schemeClr>
                </a:solidFill>
              </a:rPr>
              <a:t>Repeats make sequencing difficult</a:t>
            </a:r>
          </a:p>
        </p:txBody>
      </p:sp>
      <p:sp>
        <p:nvSpPr>
          <p:cNvPr id="7" name="TextBox 6"/>
          <p:cNvSpPr txBox="1"/>
          <p:nvPr/>
        </p:nvSpPr>
        <p:spPr>
          <a:xfrm>
            <a:off x="381000" y="1573536"/>
            <a:ext cx="2286000" cy="646331"/>
          </a:xfrm>
          <a:prstGeom prst="rect">
            <a:avLst/>
          </a:prstGeom>
          <a:noFill/>
        </p:spPr>
        <p:txBody>
          <a:bodyPr wrap="square" rtlCol="0">
            <a:spAutoFit/>
          </a:bodyPr>
          <a:lstStyle/>
          <a:p>
            <a:r>
              <a:rPr lang="en-US" b="1" dirty="0">
                <a:solidFill>
                  <a:schemeClr val="bg1"/>
                </a:solidFill>
              </a:rPr>
              <a:t>Centromere region of Chromosome 19</a:t>
            </a:r>
          </a:p>
        </p:txBody>
      </p:sp>
    </p:spTree>
    <p:extLst>
      <p:ext uri="{BB962C8B-B14F-4D97-AF65-F5344CB8AC3E}">
        <p14:creationId xmlns:p14="http://schemas.microsoft.com/office/powerpoint/2010/main" val="5657976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Reference Consortium</a:t>
            </a:r>
          </a:p>
        </p:txBody>
      </p:sp>
      <p:sp>
        <p:nvSpPr>
          <p:cNvPr id="3" name="Date Placeholder 2"/>
          <p:cNvSpPr>
            <a:spLocks noGrp="1"/>
          </p:cNvSpPr>
          <p:nvPr>
            <p:ph type="dt" sz="half" idx="10"/>
          </p:nvPr>
        </p:nvSpPr>
        <p:spPr/>
        <p:txBody>
          <a:bodyPr/>
          <a:lstStyle/>
          <a:p>
            <a:pPr>
              <a:defRPr/>
            </a:pPr>
            <a:fld id="{268350A4-1FB6-4381-B109-28F99CDE441D}" type="datetime1">
              <a:rPr lang="en-US" altLang="en-US" smtClean="0"/>
              <a:pPr>
                <a:defRPr/>
              </a:pPr>
              <a:t>4/14/2018</a:t>
            </a:fld>
            <a:endParaRPr lang="en-US" altLang="en-US"/>
          </a:p>
        </p:txBody>
      </p:sp>
      <p:sp>
        <p:nvSpPr>
          <p:cNvPr id="4" name="Footer Placeholder 3"/>
          <p:cNvSpPr>
            <a:spLocks noGrp="1"/>
          </p:cNvSpPr>
          <p:nvPr>
            <p:ph type="ftr" sz="quarter" idx="11"/>
          </p:nvPr>
        </p:nvSpPr>
        <p:spPr/>
        <p:txBody>
          <a:bodyPr/>
          <a:lstStyle/>
          <a:p>
            <a:pPr>
              <a:defRPr/>
            </a:pPr>
            <a:r>
              <a:rPr lang="en-US" altLang="en-US"/>
              <a:t>S.Ravichandran, Ph.D</a:t>
            </a:r>
          </a:p>
        </p:txBody>
      </p:sp>
      <p:sp>
        <p:nvSpPr>
          <p:cNvPr id="5" name="Slide Number Placeholder 4"/>
          <p:cNvSpPr>
            <a:spLocks noGrp="1"/>
          </p:cNvSpPr>
          <p:nvPr>
            <p:ph type="sldNum" sz="quarter" idx="12"/>
          </p:nvPr>
        </p:nvSpPr>
        <p:spPr/>
        <p:txBody>
          <a:bodyPr/>
          <a:lstStyle/>
          <a:p>
            <a:pPr>
              <a:defRPr/>
            </a:pPr>
            <a:fld id="{ABB7186A-5B32-4514-989C-0482128218D1}" type="slidenum">
              <a:rPr lang="en-US" altLang="en-US" smtClean="0"/>
              <a:pPr>
                <a:defRPr/>
              </a:pPr>
              <a:t>103</a:t>
            </a:fld>
            <a:endParaRPr lang="en-US"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1752600"/>
            <a:ext cx="7753350"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63012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a:t>
            </a:r>
          </a:p>
        </p:txBody>
      </p:sp>
      <p:sp>
        <p:nvSpPr>
          <p:cNvPr id="3" name="Date Placeholder 2"/>
          <p:cNvSpPr>
            <a:spLocks noGrp="1"/>
          </p:cNvSpPr>
          <p:nvPr>
            <p:ph type="dt" sz="half" idx="10"/>
          </p:nvPr>
        </p:nvSpPr>
        <p:spPr/>
        <p:txBody>
          <a:bodyPr/>
          <a:lstStyle/>
          <a:p>
            <a:pPr>
              <a:defRPr/>
            </a:pPr>
            <a:fld id="{268350A4-1FB6-4381-B109-28F99CDE441D}" type="datetime1">
              <a:rPr lang="en-US" altLang="en-US" smtClean="0"/>
              <a:pPr>
                <a:defRPr/>
              </a:pPr>
              <a:t>4/14/2018</a:t>
            </a:fld>
            <a:endParaRPr lang="en-US" altLang="en-US"/>
          </a:p>
        </p:txBody>
      </p:sp>
      <p:sp>
        <p:nvSpPr>
          <p:cNvPr id="4" name="Footer Placeholder 3"/>
          <p:cNvSpPr>
            <a:spLocks noGrp="1"/>
          </p:cNvSpPr>
          <p:nvPr>
            <p:ph type="ftr" sz="quarter" idx="11"/>
          </p:nvPr>
        </p:nvSpPr>
        <p:spPr/>
        <p:txBody>
          <a:bodyPr/>
          <a:lstStyle/>
          <a:p>
            <a:pPr>
              <a:defRPr/>
            </a:pPr>
            <a:r>
              <a:rPr lang="en-US" altLang="en-US"/>
              <a:t>S.Ravichandran, Ph.D</a:t>
            </a:r>
          </a:p>
        </p:txBody>
      </p:sp>
      <p:sp>
        <p:nvSpPr>
          <p:cNvPr id="5" name="Slide Number Placeholder 4"/>
          <p:cNvSpPr>
            <a:spLocks noGrp="1"/>
          </p:cNvSpPr>
          <p:nvPr>
            <p:ph type="sldNum" sz="quarter" idx="12"/>
          </p:nvPr>
        </p:nvSpPr>
        <p:spPr/>
        <p:txBody>
          <a:bodyPr/>
          <a:lstStyle/>
          <a:p>
            <a:pPr>
              <a:defRPr/>
            </a:pPr>
            <a:fld id="{ABB7186A-5B32-4514-989C-0482128218D1}" type="slidenum">
              <a:rPr lang="en-US" altLang="en-US" smtClean="0"/>
              <a:pPr>
                <a:defRPr/>
              </a:pPr>
              <a:t>104</a:t>
            </a:fld>
            <a:endParaRPr lang="en-US" altLang="en-US"/>
          </a:p>
        </p:txBody>
      </p:sp>
      <p:pic>
        <p:nvPicPr>
          <p:cNvPr id="3074" name="Picture 2" descr="File:PET contig scaffol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87954"/>
            <a:ext cx="2952750" cy="18669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152400" y="4554855"/>
            <a:ext cx="5031510" cy="646331"/>
          </a:xfrm>
          <a:prstGeom prst="rect">
            <a:avLst/>
          </a:prstGeom>
        </p:spPr>
        <p:txBody>
          <a:bodyPr wrap="square">
            <a:spAutoFit/>
          </a:bodyPr>
          <a:lstStyle/>
          <a:p>
            <a:r>
              <a:rPr lang="en-US" dirty="0">
                <a:solidFill>
                  <a:schemeClr val="bg1"/>
                </a:solidFill>
              </a:rPr>
              <a:t>Figure from http://genome.jgi.doe.gov/help/scaffolds.html</a:t>
            </a:r>
          </a:p>
        </p:txBody>
      </p:sp>
      <p:sp>
        <p:nvSpPr>
          <p:cNvPr id="25" name="TextBox 24"/>
          <p:cNvSpPr txBox="1"/>
          <p:nvPr/>
        </p:nvSpPr>
        <p:spPr>
          <a:xfrm>
            <a:off x="3333750" y="1600200"/>
            <a:ext cx="5734050" cy="4955203"/>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accent6">
                    <a:lumMod val="50000"/>
                  </a:schemeClr>
                </a:solidFill>
              </a:rPr>
              <a:t>Reads:</a:t>
            </a:r>
          </a:p>
          <a:p>
            <a:r>
              <a:rPr lang="en-US" sz="2800" b="1" dirty="0">
                <a:solidFill>
                  <a:schemeClr val="accent6">
                    <a:lumMod val="50000"/>
                  </a:schemeClr>
                </a:solidFill>
              </a:rPr>
              <a:t>     	</a:t>
            </a:r>
            <a:r>
              <a:rPr lang="en-US" sz="2800" b="1" dirty="0" err="1">
                <a:solidFill>
                  <a:schemeClr val="accent6">
                    <a:lumMod val="50000"/>
                  </a:schemeClr>
                </a:solidFill>
              </a:rPr>
              <a:t>NextGen</a:t>
            </a:r>
            <a:r>
              <a:rPr lang="en-US" sz="2800" b="1" dirty="0">
                <a:solidFill>
                  <a:schemeClr val="accent6">
                    <a:lumMod val="50000"/>
                  </a:schemeClr>
                </a:solidFill>
              </a:rPr>
              <a:t>   </a:t>
            </a:r>
            <a:br>
              <a:rPr lang="en-US" sz="2800" b="1" dirty="0">
                <a:solidFill>
                  <a:schemeClr val="accent6">
                    <a:lumMod val="50000"/>
                  </a:schemeClr>
                </a:solidFill>
              </a:rPr>
            </a:br>
            <a:r>
              <a:rPr lang="en-US" sz="2800" b="1" dirty="0">
                <a:solidFill>
                  <a:schemeClr val="accent6">
                    <a:lumMod val="50000"/>
                  </a:schemeClr>
                </a:solidFill>
              </a:rPr>
              <a:t>               (stored in SRA: Sequence Read Archive)</a:t>
            </a:r>
          </a:p>
          <a:p>
            <a:endParaRPr lang="en-US" sz="2800" b="1" dirty="0">
              <a:solidFill>
                <a:schemeClr val="accent6">
                  <a:lumMod val="50000"/>
                </a:schemeClr>
              </a:solidFill>
            </a:endParaRPr>
          </a:p>
          <a:p>
            <a:pPr marL="285750" indent="-285750">
              <a:buFont typeface="Arial" panose="020B0604020202020204" pitchFamily="34" charset="0"/>
              <a:buChar char="•"/>
            </a:pPr>
            <a:r>
              <a:rPr lang="en-US" sz="2800" b="1" dirty="0" err="1">
                <a:solidFill>
                  <a:schemeClr val="accent6">
                    <a:lumMod val="50000"/>
                  </a:schemeClr>
                </a:solidFill>
              </a:rPr>
              <a:t>Contigs</a:t>
            </a:r>
            <a:r>
              <a:rPr lang="en-US" sz="2800" b="1" dirty="0">
                <a:solidFill>
                  <a:schemeClr val="accent6">
                    <a:lumMod val="50000"/>
                  </a:schemeClr>
                </a:solidFill>
              </a:rPr>
              <a:t>:</a:t>
            </a:r>
          </a:p>
          <a:p>
            <a:r>
              <a:rPr lang="en-US" sz="2800" b="1" dirty="0">
                <a:solidFill>
                  <a:schemeClr val="accent6">
                    <a:lumMod val="50000"/>
                  </a:schemeClr>
                </a:solidFill>
              </a:rPr>
              <a:t>     	Whole Genome Sequencing  </a:t>
            </a:r>
            <a:br>
              <a:rPr lang="en-US" sz="2800" b="1" dirty="0">
                <a:solidFill>
                  <a:schemeClr val="accent6">
                    <a:lumMod val="50000"/>
                  </a:schemeClr>
                </a:solidFill>
              </a:rPr>
            </a:br>
            <a:r>
              <a:rPr lang="en-US" sz="2800" b="1" dirty="0">
                <a:solidFill>
                  <a:schemeClr val="accent6">
                    <a:lumMod val="50000"/>
                  </a:schemeClr>
                </a:solidFill>
              </a:rPr>
              <a:t>    	Made up of Reads</a:t>
            </a:r>
          </a:p>
          <a:p>
            <a:pPr marL="285750" indent="-285750">
              <a:buFont typeface="Arial" panose="020B0604020202020204" pitchFamily="34" charset="0"/>
              <a:buChar char="•"/>
            </a:pPr>
            <a:r>
              <a:rPr lang="en-US" sz="2800" b="1" dirty="0">
                <a:solidFill>
                  <a:schemeClr val="accent6">
                    <a:lumMod val="50000"/>
                  </a:schemeClr>
                </a:solidFill>
              </a:rPr>
              <a:t>Scaffolds:</a:t>
            </a:r>
          </a:p>
          <a:p>
            <a:r>
              <a:rPr lang="en-US" sz="2800" b="1" dirty="0">
                <a:solidFill>
                  <a:schemeClr val="accent6">
                    <a:lumMod val="50000"/>
                  </a:schemeClr>
                </a:solidFill>
              </a:rPr>
              <a:t>	Consists of </a:t>
            </a:r>
            <a:r>
              <a:rPr lang="en-US" sz="2800" b="1" dirty="0" err="1">
                <a:solidFill>
                  <a:schemeClr val="accent6">
                    <a:lumMod val="50000"/>
                  </a:schemeClr>
                </a:solidFill>
              </a:rPr>
              <a:t>Contigs</a:t>
            </a:r>
            <a:r>
              <a:rPr lang="en-US" sz="2800" b="1" dirty="0">
                <a:solidFill>
                  <a:schemeClr val="accent6">
                    <a:lumMod val="50000"/>
                  </a:schemeClr>
                </a:solidFill>
              </a:rPr>
              <a:t> and gaps</a:t>
            </a:r>
          </a:p>
          <a:p>
            <a:pPr lvl="1"/>
            <a:r>
              <a:rPr lang="en-US" b="1" dirty="0">
                <a:solidFill>
                  <a:schemeClr val="accent6">
                    <a:lumMod val="50000"/>
                  </a:schemeClr>
                </a:solidFill>
              </a:rPr>
              <a:t> </a:t>
            </a:r>
            <a:br>
              <a:rPr lang="en-US" b="1" dirty="0">
                <a:solidFill>
                  <a:schemeClr val="accent6">
                    <a:lumMod val="50000"/>
                  </a:schemeClr>
                </a:solidFill>
              </a:rPr>
            </a:br>
            <a:endParaRPr lang="en-US" b="1" dirty="0">
              <a:solidFill>
                <a:schemeClr val="accent6">
                  <a:lumMod val="50000"/>
                </a:schemeClr>
              </a:solidFill>
            </a:endParaRPr>
          </a:p>
        </p:txBody>
      </p:sp>
    </p:spTree>
    <p:extLst>
      <p:ext uri="{BB962C8B-B14F-4D97-AF65-F5344CB8AC3E}">
        <p14:creationId xmlns:p14="http://schemas.microsoft.com/office/powerpoint/2010/main" val="22598585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0"/>
            <a:ext cx="8229600" cy="1143000"/>
          </a:xfrm>
        </p:spPr>
        <p:txBody>
          <a:bodyPr/>
          <a:lstStyle/>
          <a:p>
            <a:r>
              <a:rPr lang="en-US" altLang="en-US" dirty="0">
                <a:solidFill>
                  <a:srgbClr val="FF0000"/>
                </a:solidFill>
              </a:rPr>
              <a:t>GRCh38.p3</a:t>
            </a:r>
          </a:p>
        </p:txBody>
      </p:sp>
      <p:sp>
        <p:nvSpPr>
          <p:cNvPr id="22531" name="Date Placeholder 3"/>
          <p:cNvSpPr>
            <a:spLocks noGrp="1"/>
          </p:cNvSpPr>
          <p:nvPr>
            <p:ph type="dt" sz="quarter" idx="10"/>
          </p:nvPr>
        </p:nvSpPr>
        <p:spPr>
          <a:noFill/>
        </p:spPr>
        <p:txBody>
          <a:bodyPr/>
          <a:lstStyle>
            <a:lvl1pPr>
              <a:spcBef>
                <a:spcPct val="20000"/>
              </a:spcBef>
              <a:buChar char="•"/>
              <a:defRPr sz="3200">
                <a:solidFill>
                  <a:schemeClr val="bg1"/>
                </a:solidFill>
                <a:latin typeface="Arial" panose="020B0604020202020204" pitchFamily="34" charset="0"/>
              </a:defRPr>
            </a:lvl1pPr>
            <a:lvl2pPr marL="742950" indent="-285750">
              <a:spcBef>
                <a:spcPct val="20000"/>
              </a:spcBef>
              <a:buChar char="–"/>
              <a:defRPr sz="2800">
                <a:solidFill>
                  <a:srgbClr val="00FFFF"/>
                </a:solidFill>
                <a:latin typeface="Arial" panose="020B0604020202020204" pitchFamily="34" charset="0"/>
              </a:defRPr>
            </a:lvl2pPr>
            <a:lvl3pPr marL="1143000" indent="-228600">
              <a:spcBef>
                <a:spcPct val="20000"/>
              </a:spcBef>
              <a:buChar char="•"/>
              <a:defRPr sz="2400">
                <a:solidFill>
                  <a:srgbClr val="FFFF00"/>
                </a:solidFill>
                <a:latin typeface="Arial" panose="020B0604020202020204" pitchFamily="34" charset="0"/>
              </a:defRPr>
            </a:lvl3pPr>
            <a:lvl4pPr marL="1600200" indent="-228600">
              <a:spcBef>
                <a:spcPct val="20000"/>
              </a:spcBef>
              <a:buChar char="–"/>
              <a:defRPr sz="2000">
                <a:solidFill>
                  <a:srgbClr val="00CC99"/>
                </a:solidFill>
                <a:latin typeface="Arial" panose="020B0604020202020204" pitchFamily="34" charset="0"/>
              </a:defRPr>
            </a:lvl4pPr>
            <a:lvl5pPr marL="2057400" indent="-228600">
              <a:spcBef>
                <a:spcPct val="20000"/>
              </a:spcBef>
              <a:buChar char="»"/>
              <a:defRPr sz="2000">
                <a:solidFill>
                  <a:srgbClr val="FFCCCC"/>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FFCCCC"/>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FFCCCC"/>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FFCCCC"/>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FFCCCC"/>
                </a:solidFill>
                <a:latin typeface="Arial" panose="020B0604020202020204" pitchFamily="34" charset="0"/>
              </a:defRPr>
            </a:lvl9pPr>
          </a:lstStyle>
          <a:p>
            <a:pPr>
              <a:spcBef>
                <a:spcPct val="0"/>
              </a:spcBef>
              <a:buFontTx/>
              <a:buNone/>
            </a:pPr>
            <a:fld id="{98F18E6E-C69D-4CD4-A0B1-4E180CFE6212}" type="datetime1">
              <a:rPr lang="en-US" altLang="en-US" sz="1400" smtClean="0">
                <a:solidFill>
                  <a:srgbClr val="00FFFF"/>
                </a:solidFill>
              </a:rPr>
              <a:pPr>
                <a:spcBef>
                  <a:spcPct val="0"/>
                </a:spcBef>
                <a:buFontTx/>
                <a:buNone/>
              </a:pPr>
              <a:t>4/14/2018</a:t>
            </a:fld>
            <a:endParaRPr lang="en-US" altLang="en-US" sz="1400">
              <a:solidFill>
                <a:srgbClr val="00FFFF"/>
              </a:solidFill>
            </a:endParaRPr>
          </a:p>
        </p:txBody>
      </p:sp>
      <p:sp>
        <p:nvSpPr>
          <p:cNvPr id="22532" name="Footer Placeholder 4"/>
          <p:cNvSpPr>
            <a:spLocks noGrp="1"/>
          </p:cNvSpPr>
          <p:nvPr>
            <p:ph type="ftr" sz="quarter" idx="11"/>
          </p:nvPr>
        </p:nvSpPr>
        <p:spPr>
          <a:noFill/>
        </p:spPr>
        <p:txBody>
          <a:bodyPr/>
          <a:lstStyle>
            <a:lvl1pPr>
              <a:spcBef>
                <a:spcPct val="20000"/>
              </a:spcBef>
              <a:buChar char="•"/>
              <a:defRPr sz="3200">
                <a:solidFill>
                  <a:schemeClr val="bg1"/>
                </a:solidFill>
                <a:latin typeface="Arial" panose="020B0604020202020204" pitchFamily="34" charset="0"/>
              </a:defRPr>
            </a:lvl1pPr>
            <a:lvl2pPr marL="742950" indent="-285750">
              <a:spcBef>
                <a:spcPct val="20000"/>
              </a:spcBef>
              <a:buChar char="–"/>
              <a:defRPr sz="2800">
                <a:solidFill>
                  <a:srgbClr val="00FFFF"/>
                </a:solidFill>
                <a:latin typeface="Arial" panose="020B0604020202020204" pitchFamily="34" charset="0"/>
              </a:defRPr>
            </a:lvl2pPr>
            <a:lvl3pPr marL="1143000" indent="-228600">
              <a:spcBef>
                <a:spcPct val="20000"/>
              </a:spcBef>
              <a:buChar char="•"/>
              <a:defRPr sz="2400">
                <a:solidFill>
                  <a:srgbClr val="FFFF00"/>
                </a:solidFill>
                <a:latin typeface="Arial" panose="020B0604020202020204" pitchFamily="34" charset="0"/>
              </a:defRPr>
            </a:lvl3pPr>
            <a:lvl4pPr marL="1600200" indent="-228600">
              <a:spcBef>
                <a:spcPct val="20000"/>
              </a:spcBef>
              <a:buChar char="–"/>
              <a:defRPr sz="2000">
                <a:solidFill>
                  <a:srgbClr val="00CC99"/>
                </a:solidFill>
                <a:latin typeface="Arial" panose="020B0604020202020204" pitchFamily="34" charset="0"/>
              </a:defRPr>
            </a:lvl4pPr>
            <a:lvl5pPr marL="2057400" indent="-228600">
              <a:spcBef>
                <a:spcPct val="20000"/>
              </a:spcBef>
              <a:buChar char="»"/>
              <a:defRPr sz="2000">
                <a:solidFill>
                  <a:srgbClr val="FFCCCC"/>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FFCCCC"/>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FFCCCC"/>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FFCCCC"/>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FFCCCC"/>
                </a:solidFill>
                <a:latin typeface="Arial" panose="020B0604020202020204" pitchFamily="34" charset="0"/>
              </a:defRPr>
            </a:lvl9pPr>
          </a:lstStyle>
          <a:p>
            <a:pPr>
              <a:spcBef>
                <a:spcPct val="0"/>
              </a:spcBef>
              <a:buFontTx/>
              <a:buNone/>
            </a:pPr>
            <a:r>
              <a:rPr lang="en-US" altLang="en-US" sz="1400">
                <a:solidFill>
                  <a:srgbClr val="00FFFF"/>
                </a:solidFill>
              </a:rPr>
              <a:t>S.Ravichandran, Ph.D</a:t>
            </a:r>
          </a:p>
        </p:txBody>
      </p:sp>
      <p:sp>
        <p:nvSpPr>
          <p:cNvPr id="22533" name="Slide Number Placeholder 5"/>
          <p:cNvSpPr>
            <a:spLocks noGrp="1"/>
          </p:cNvSpPr>
          <p:nvPr>
            <p:ph type="sldNum" sz="quarter" idx="12"/>
          </p:nvPr>
        </p:nvSpPr>
        <p:spPr>
          <a:noFill/>
        </p:spPr>
        <p:txBody>
          <a:bodyPr/>
          <a:lstStyle>
            <a:lvl1pPr>
              <a:spcBef>
                <a:spcPct val="20000"/>
              </a:spcBef>
              <a:buChar char="•"/>
              <a:defRPr sz="3200">
                <a:solidFill>
                  <a:schemeClr val="bg1"/>
                </a:solidFill>
                <a:latin typeface="Arial" panose="020B0604020202020204" pitchFamily="34" charset="0"/>
              </a:defRPr>
            </a:lvl1pPr>
            <a:lvl2pPr marL="742950" indent="-285750">
              <a:spcBef>
                <a:spcPct val="20000"/>
              </a:spcBef>
              <a:buChar char="–"/>
              <a:defRPr sz="2800">
                <a:solidFill>
                  <a:srgbClr val="00FFFF"/>
                </a:solidFill>
                <a:latin typeface="Arial" panose="020B0604020202020204" pitchFamily="34" charset="0"/>
              </a:defRPr>
            </a:lvl2pPr>
            <a:lvl3pPr marL="1143000" indent="-228600">
              <a:spcBef>
                <a:spcPct val="20000"/>
              </a:spcBef>
              <a:buChar char="•"/>
              <a:defRPr sz="2400">
                <a:solidFill>
                  <a:srgbClr val="FFFF00"/>
                </a:solidFill>
                <a:latin typeface="Arial" panose="020B0604020202020204" pitchFamily="34" charset="0"/>
              </a:defRPr>
            </a:lvl3pPr>
            <a:lvl4pPr marL="1600200" indent="-228600">
              <a:spcBef>
                <a:spcPct val="20000"/>
              </a:spcBef>
              <a:buChar char="–"/>
              <a:defRPr sz="2000">
                <a:solidFill>
                  <a:srgbClr val="00CC99"/>
                </a:solidFill>
                <a:latin typeface="Arial" panose="020B0604020202020204" pitchFamily="34" charset="0"/>
              </a:defRPr>
            </a:lvl4pPr>
            <a:lvl5pPr marL="2057400" indent="-228600">
              <a:spcBef>
                <a:spcPct val="20000"/>
              </a:spcBef>
              <a:buChar char="»"/>
              <a:defRPr sz="2000">
                <a:solidFill>
                  <a:srgbClr val="FFCCCC"/>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FFCCCC"/>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FFCCCC"/>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FFCCCC"/>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FFCCCC"/>
                </a:solidFill>
                <a:latin typeface="Arial" panose="020B0604020202020204" pitchFamily="34" charset="0"/>
              </a:defRPr>
            </a:lvl9pPr>
          </a:lstStyle>
          <a:p>
            <a:pPr>
              <a:spcBef>
                <a:spcPct val="0"/>
              </a:spcBef>
              <a:buFontTx/>
              <a:buNone/>
            </a:pPr>
            <a:fld id="{7BC4ED70-98CF-4CAE-B03B-D8FB19695C3F}" type="slidenum">
              <a:rPr lang="en-US" altLang="en-US" sz="1400" smtClean="0">
                <a:solidFill>
                  <a:srgbClr val="00FFFF"/>
                </a:solidFill>
              </a:rPr>
              <a:pPr>
                <a:spcBef>
                  <a:spcPct val="0"/>
                </a:spcBef>
                <a:buFontTx/>
                <a:buNone/>
              </a:pPr>
              <a:t>105</a:t>
            </a:fld>
            <a:endParaRPr lang="en-US" altLang="en-US" sz="1400">
              <a:solidFill>
                <a:srgbClr val="00FFFF"/>
              </a:solidFill>
            </a:endParaRPr>
          </a:p>
        </p:txBody>
      </p:sp>
      <p:pic>
        <p:nvPicPr>
          <p:cNvPr id="2253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947738"/>
            <a:ext cx="9144000" cy="546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Box 7"/>
          <p:cNvSpPr txBox="1">
            <a:spLocks noChangeArrowheads="1"/>
          </p:cNvSpPr>
          <p:nvPr/>
        </p:nvSpPr>
        <p:spPr bwMode="auto">
          <a:xfrm>
            <a:off x="4419600" y="4038600"/>
            <a:ext cx="4419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Arial" panose="020B0604020202020204" pitchFamily="34" charset="0"/>
              </a:defRPr>
            </a:lvl1pPr>
            <a:lvl2pPr marL="742950" indent="-285750">
              <a:spcBef>
                <a:spcPct val="20000"/>
              </a:spcBef>
              <a:buChar char="–"/>
              <a:defRPr sz="2800">
                <a:solidFill>
                  <a:srgbClr val="00FFFF"/>
                </a:solidFill>
                <a:latin typeface="Arial" panose="020B0604020202020204" pitchFamily="34" charset="0"/>
              </a:defRPr>
            </a:lvl2pPr>
            <a:lvl3pPr marL="1143000" indent="-228600">
              <a:spcBef>
                <a:spcPct val="20000"/>
              </a:spcBef>
              <a:buChar char="•"/>
              <a:defRPr sz="2400">
                <a:solidFill>
                  <a:srgbClr val="FFFF00"/>
                </a:solidFill>
                <a:latin typeface="Arial" panose="020B0604020202020204" pitchFamily="34" charset="0"/>
              </a:defRPr>
            </a:lvl3pPr>
            <a:lvl4pPr marL="1600200" indent="-228600">
              <a:spcBef>
                <a:spcPct val="20000"/>
              </a:spcBef>
              <a:buChar char="–"/>
              <a:defRPr sz="2000">
                <a:solidFill>
                  <a:srgbClr val="00CC99"/>
                </a:solidFill>
                <a:latin typeface="Arial" panose="020B0604020202020204" pitchFamily="34" charset="0"/>
              </a:defRPr>
            </a:lvl4pPr>
            <a:lvl5pPr marL="2057400" indent="-228600">
              <a:spcBef>
                <a:spcPct val="20000"/>
              </a:spcBef>
              <a:buChar char="»"/>
              <a:defRPr sz="2000">
                <a:solidFill>
                  <a:srgbClr val="FFCCCC"/>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FFCCCC"/>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FFCCCC"/>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FFCCCC"/>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FFCCCC"/>
                </a:solidFill>
                <a:latin typeface="Arial" panose="020B0604020202020204" pitchFamily="34" charset="0"/>
              </a:defRPr>
            </a:lvl9pPr>
          </a:lstStyle>
          <a:p>
            <a:pPr>
              <a:spcBef>
                <a:spcPct val="0"/>
              </a:spcBef>
              <a:buFontTx/>
              <a:buNone/>
            </a:pPr>
            <a:r>
              <a:rPr lang="en-US" altLang="en-US" sz="1800">
                <a:solidFill>
                  <a:schemeClr val="tx1"/>
                </a:solidFill>
              </a:rPr>
              <a:t>Ideogram representation of the latest assembly </a:t>
            </a:r>
          </a:p>
          <a:p>
            <a:pPr>
              <a:spcBef>
                <a:spcPct val="0"/>
              </a:spcBef>
              <a:buFontTx/>
              <a:buNone/>
            </a:pPr>
            <a:endParaRPr lang="en-US" altLang="en-US" sz="1800">
              <a:solidFill>
                <a:schemeClr val="tx1"/>
              </a:solidFill>
            </a:endParaRPr>
          </a:p>
          <a:p>
            <a:pPr>
              <a:spcBef>
                <a:spcPct val="0"/>
              </a:spcBef>
              <a:buFontTx/>
              <a:buNone/>
            </a:pPr>
            <a:r>
              <a:rPr lang="en-US" altLang="en-US" sz="1800">
                <a:solidFill>
                  <a:schemeClr val="tx1"/>
                </a:solidFill>
              </a:rPr>
              <a:t>From  NCBI </a:t>
            </a:r>
          </a:p>
          <a:p>
            <a:pPr>
              <a:spcBef>
                <a:spcPct val="0"/>
              </a:spcBef>
              <a:buFontTx/>
              <a:buNone/>
            </a:pPr>
            <a:br>
              <a:rPr lang="en-US" altLang="en-US" sz="1800">
                <a:solidFill>
                  <a:schemeClr val="tx1"/>
                </a:solidFill>
              </a:rPr>
            </a:br>
            <a:r>
              <a:rPr lang="en-US" altLang="en-US" sz="1800">
                <a:solidFill>
                  <a:schemeClr val="tx1"/>
                </a:solidFill>
              </a:rPr>
              <a:t>Why use the latest version?</a:t>
            </a:r>
          </a:p>
        </p:txBody>
      </p:sp>
      <p:sp>
        <p:nvSpPr>
          <p:cNvPr id="22536" name="Rectangle 8"/>
          <p:cNvSpPr>
            <a:spLocks noChangeArrowheads="1"/>
          </p:cNvSpPr>
          <p:nvPr/>
        </p:nvSpPr>
        <p:spPr bwMode="auto">
          <a:xfrm>
            <a:off x="1524000" y="4267200"/>
            <a:ext cx="2663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Arial" panose="020B0604020202020204" pitchFamily="34" charset="0"/>
              </a:defRPr>
            </a:lvl1pPr>
            <a:lvl2pPr marL="742950" indent="-285750">
              <a:spcBef>
                <a:spcPct val="20000"/>
              </a:spcBef>
              <a:buChar char="–"/>
              <a:defRPr sz="2800">
                <a:solidFill>
                  <a:srgbClr val="00FFFF"/>
                </a:solidFill>
                <a:latin typeface="Arial" panose="020B0604020202020204" pitchFamily="34" charset="0"/>
              </a:defRPr>
            </a:lvl2pPr>
            <a:lvl3pPr marL="1143000" indent="-228600">
              <a:spcBef>
                <a:spcPct val="20000"/>
              </a:spcBef>
              <a:buChar char="•"/>
              <a:defRPr sz="2400">
                <a:solidFill>
                  <a:srgbClr val="FFFF00"/>
                </a:solidFill>
                <a:latin typeface="Arial" panose="020B0604020202020204" pitchFamily="34" charset="0"/>
              </a:defRPr>
            </a:lvl3pPr>
            <a:lvl4pPr marL="1600200" indent="-228600">
              <a:spcBef>
                <a:spcPct val="20000"/>
              </a:spcBef>
              <a:buChar char="–"/>
              <a:defRPr sz="2000">
                <a:solidFill>
                  <a:srgbClr val="00CC99"/>
                </a:solidFill>
                <a:latin typeface="Arial" panose="020B0604020202020204" pitchFamily="34" charset="0"/>
              </a:defRPr>
            </a:lvl4pPr>
            <a:lvl5pPr marL="2057400" indent="-228600">
              <a:spcBef>
                <a:spcPct val="20000"/>
              </a:spcBef>
              <a:buChar char="»"/>
              <a:defRPr sz="2000">
                <a:solidFill>
                  <a:srgbClr val="FFCCCC"/>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FFCCCC"/>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FFCCCC"/>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FFCCCC"/>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FFCCCC"/>
                </a:solidFill>
                <a:latin typeface="Arial" panose="020B0604020202020204" pitchFamily="34" charset="0"/>
              </a:defRPr>
            </a:lvl9pPr>
          </a:lstStyle>
          <a:p>
            <a:pPr>
              <a:spcBef>
                <a:spcPct val="0"/>
              </a:spcBef>
              <a:buFontTx/>
              <a:buNone/>
            </a:pPr>
            <a:r>
              <a:rPr lang="en-US" altLang="en-US" sz="1800" b="1">
                <a:solidFill>
                  <a:srgbClr val="222222"/>
                </a:solidFill>
              </a:rPr>
              <a:t>GRCh38.p3</a:t>
            </a:r>
            <a:br>
              <a:rPr lang="en-US" altLang="en-US" sz="1800" b="1">
                <a:solidFill>
                  <a:srgbClr val="222222"/>
                </a:solidFill>
              </a:rPr>
            </a:br>
            <a:r>
              <a:rPr lang="en-US" altLang="en-US" sz="1800" b="1">
                <a:solidFill>
                  <a:srgbClr val="222222"/>
                </a:solidFill>
              </a:rPr>
              <a:t>Third patch for the</a:t>
            </a:r>
            <a:br>
              <a:rPr lang="en-US" altLang="en-US" sz="1800" b="1">
                <a:solidFill>
                  <a:srgbClr val="222222"/>
                </a:solidFill>
              </a:rPr>
            </a:br>
            <a:r>
              <a:rPr lang="en-US" altLang="en-US" sz="1800" b="1">
                <a:solidFill>
                  <a:srgbClr val="222222"/>
                </a:solidFill>
              </a:rPr>
              <a:t>GRCh38 ref. Assembly</a:t>
            </a:r>
          </a:p>
        </p:txBody>
      </p:sp>
      <p:sp>
        <p:nvSpPr>
          <p:cNvPr id="22537" name="TextBox 1"/>
          <p:cNvSpPr txBox="1">
            <a:spLocks noChangeArrowheads="1"/>
          </p:cNvSpPr>
          <p:nvPr/>
        </p:nvSpPr>
        <p:spPr bwMode="auto">
          <a:xfrm>
            <a:off x="5181600" y="5867400"/>
            <a:ext cx="373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Arial" panose="020B0604020202020204" pitchFamily="34" charset="0"/>
              </a:defRPr>
            </a:lvl1pPr>
            <a:lvl2pPr marL="742950" indent="-285750">
              <a:spcBef>
                <a:spcPct val="20000"/>
              </a:spcBef>
              <a:buChar char="–"/>
              <a:defRPr sz="2800">
                <a:solidFill>
                  <a:srgbClr val="00FFFF"/>
                </a:solidFill>
                <a:latin typeface="Arial" panose="020B0604020202020204" pitchFamily="34" charset="0"/>
              </a:defRPr>
            </a:lvl2pPr>
            <a:lvl3pPr marL="1143000" indent="-228600">
              <a:spcBef>
                <a:spcPct val="20000"/>
              </a:spcBef>
              <a:buChar char="•"/>
              <a:defRPr sz="2400">
                <a:solidFill>
                  <a:srgbClr val="FFFF00"/>
                </a:solidFill>
                <a:latin typeface="Arial" panose="020B0604020202020204" pitchFamily="34" charset="0"/>
              </a:defRPr>
            </a:lvl3pPr>
            <a:lvl4pPr marL="1600200" indent="-228600">
              <a:spcBef>
                <a:spcPct val="20000"/>
              </a:spcBef>
              <a:buChar char="–"/>
              <a:defRPr sz="2000">
                <a:solidFill>
                  <a:srgbClr val="00CC99"/>
                </a:solidFill>
                <a:latin typeface="Arial" panose="020B0604020202020204" pitchFamily="34" charset="0"/>
              </a:defRPr>
            </a:lvl4pPr>
            <a:lvl5pPr marL="2057400" indent="-228600">
              <a:spcBef>
                <a:spcPct val="20000"/>
              </a:spcBef>
              <a:buChar char="»"/>
              <a:defRPr sz="2000">
                <a:solidFill>
                  <a:srgbClr val="FFCCCC"/>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FFCCCC"/>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FFCCCC"/>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FFCCCC"/>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FFCCCC"/>
                </a:solidFill>
                <a:latin typeface="Arial" panose="020B0604020202020204" pitchFamily="34" charset="0"/>
              </a:defRPr>
            </a:lvl9pPr>
          </a:lstStyle>
          <a:p>
            <a:pPr>
              <a:spcBef>
                <a:spcPct val="0"/>
              </a:spcBef>
              <a:buFontTx/>
              <a:buNone/>
            </a:pPr>
            <a:r>
              <a:rPr lang="en-US" altLang="en-US" sz="1800">
                <a:solidFill>
                  <a:schemeClr val="tx1"/>
                </a:solidFill>
              </a:rPr>
              <a:t>Genome Reference Consortium</a:t>
            </a:r>
          </a:p>
        </p:txBody>
      </p:sp>
    </p:spTree>
    <p:extLst>
      <p:ext uri="{BB962C8B-B14F-4D97-AF65-F5344CB8AC3E}">
        <p14:creationId xmlns:p14="http://schemas.microsoft.com/office/powerpoint/2010/main" val="10683865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043" t="23965" r="63152" b="33005"/>
          <a:stretch/>
        </p:blipFill>
        <p:spPr>
          <a:xfrm>
            <a:off x="268355" y="1341782"/>
            <a:ext cx="7177384" cy="5492661"/>
          </a:xfrm>
          <a:prstGeom prst="rect">
            <a:avLst/>
          </a:prstGeom>
        </p:spPr>
      </p:pic>
      <p:pic>
        <p:nvPicPr>
          <p:cNvPr id="4" name="Picture 3"/>
          <p:cNvPicPr>
            <a:picLocks noChangeAspect="1"/>
          </p:cNvPicPr>
          <p:nvPr/>
        </p:nvPicPr>
        <p:blipFill rotWithShape="1">
          <a:blip r:embed="rId2"/>
          <a:srcRect l="2826" t="70611" r="69457" b="14563"/>
          <a:stretch/>
        </p:blipFill>
        <p:spPr>
          <a:xfrm>
            <a:off x="4472607" y="3407845"/>
            <a:ext cx="4601819" cy="1479801"/>
          </a:xfrm>
          <a:prstGeom prst="rect">
            <a:avLst/>
          </a:prstGeom>
        </p:spPr>
      </p:pic>
      <p:sp>
        <p:nvSpPr>
          <p:cNvPr id="5" name="Title 4"/>
          <p:cNvSpPr>
            <a:spLocks noGrp="1"/>
          </p:cNvSpPr>
          <p:nvPr>
            <p:ph type="title"/>
          </p:nvPr>
        </p:nvSpPr>
        <p:spPr>
          <a:xfrm>
            <a:off x="477078" y="0"/>
            <a:ext cx="8229600" cy="1143000"/>
          </a:xfrm>
        </p:spPr>
        <p:txBody>
          <a:bodyPr/>
          <a:lstStyle/>
          <a:p>
            <a:r>
              <a:rPr lang="en-US" altLang="en-US" dirty="0">
                <a:solidFill>
                  <a:srgbClr val="FF0000"/>
                </a:solidFill>
              </a:rPr>
              <a:t>GRCh38.p10</a:t>
            </a:r>
            <a:endParaRPr lang="en-US" dirty="0"/>
          </a:p>
        </p:txBody>
      </p:sp>
    </p:spTree>
    <p:extLst>
      <p:ext uri="{BB962C8B-B14F-4D97-AF65-F5344CB8AC3E}">
        <p14:creationId xmlns:p14="http://schemas.microsoft.com/office/powerpoint/2010/main" val="11087622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dirty="0" err="1"/>
              <a:t>GRCh</a:t>
            </a:r>
            <a:r>
              <a:rPr lang="en-US" altLang="en-US" dirty="0"/>
              <a:t>??</a:t>
            </a:r>
          </a:p>
        </p:txBody>
      </p:sp>
      <p:sp>
        <p:nvSpPr>
          <p:cNvPr id="3" name="Content Placeholder 2"/>
          <p:cNvSpPr>
            <a:spLocks noGrp="1"/>
          </p:cNvSpPr>
          <p:nvPr>
            <p:ph idx="1"/>
          </p:nvPr>
        </p:nvSpPr>
        <p:spPr/>
        <p:txBody>
          <a:bodyPr/>
          <a:lstStyle/>
          <a:p>
            <a:pPr>
              <a:defRPr/>
            </a:pPr>
            <a:r>
              <a:rPr lang="en-US" dirty="0"/>
              <a:t>GRCh38 (24 Dec 2013)</a:t>
            </a:r>
          </a:p>
          <a:p>
            <a:pPr lvl="1">
              <a:defRPr/>
            </a:pPr>
            <a:r>
              <a:rPr lang="en-US" dirty="0"/>
              <a:t>Mosaic </a:t>
            </a:r>
          </a:p>
          <a:p>
            <a:pPr>
              <a:defRPr/>
            </a:pPr>
            <a:r>
              <a:rPr lang="en-US" dirty="0"/>
              <a:t>GRCh37 </a:t>
            </a:r>
          </a:p>
          <a:p>
            <a:pPr lvl="1">
              <a:defRPr/>
            </a:pPr>
            <a:r>
              <a:rPr lang="en-US" dirty="0"/>
              <a:t>Build 37 is derived from 13 anonymous people (volunteers from Buffalo, NY)</a:t>
            </a:r>
          </a:p>
          <a:p>
            <a:pPr marL="457200" lvl="1" indent="0">
              <a:buFontTx/>
              <a:buNone/>
              <a:defRPr/>
            </a:pPr>
            <a:endParaRPr lang="en-US" dirty="0"/>
          </a:p>
        </p:txBody>
      </p:sp>
      <p:sp>
        <p:nvSpPr>
          <p:cNvPr id="23556" name="Date Placeholder 3"/>
          <p:cNvSpPr>
            <a:spLocks noGrp="1"/>
          </p:cNvSpPr>
          <p:nvPr>
            <p:ph type="dt" sz="quarter" idx="10"/>
          </p:nvPr>
        </p:nvSpPr>
        <p:spPr>
          <a:noFill/>
        </p:spPr>
        <p:txBody>
          <a:bodyPr/>
          <a:lstStyle>
            <a:lvl1pPr>
              <a:spcBef>
                <a:spcPct val="20000"/>
              </a:spcBef>
              <a:buChar char="•"/>
              <a:defRPr sz="3200">
                <a:solidFill>
                  <a:schemeClr val="bg1"/>
                </a:solidFill>
                <a:latin typeface="Arial" panose="020B0604020202020204" pitchFamily="34" charset="0"/>
              </a:defRPr>
            </a:lvl1pPr>
            <a:lvl2pPr marL="742950" indent="-285750">
              <a:spcBef>
                <a:spcPct val="20000"/>
              </a:spcBef>
              <a:buChar char="–"/>
              <a:defRPr sz="2800">
                <a:solidFill>
                  <a:srgbClr val="00FFFF"/>
                </a:solidFill>
                <a:latin typeface="Arial" panose="020B0604020202020204" pitchFamily="34" charset="0"/>
              </a:defRPr>
            </a:lvl2pPr>
            <a:lvl3pPr marL="1143000" indent="-228600">
              <a:spcBef>
                <a:spcPct val="20000"/>
              </a:spcBef>
              <a:buChar char="•"/>
              <a:defRPr sz="2400">
                <a:solidFill>
                  <a:srgbClr val="FFFF00"/>
                </a:solidFill>
                <a:latin typeface="Arial" panose="020B0604020202020204" pitchFamily="34" charset="0"/>
              </a:defRPr>
            </a:lvl3pPr>
            <a:lvl4pPr marL="1600200" indent="-228600">
              <a:spcBef>
                <a:spcPct val="20000"/>
              </a:spcBef>
              <a:buChar char="–"/>
              <a:defRPr sz="2000">
                <a:solidFill>
                  <a:srgbClr val="00CC99"/>
                </a:solidFill>
                <a:latin typeface="Arial" panose="020B0604020202020204" pitchFamily="34" charset="0"/>
              </a:defRPr>
            </a:lvl4pPr>
            <a:lvl5pPr marL="2057400" indent="-228600">
              <a:spcBef>
                <a:spcPct val="20000"/>
              </a:spcBef>
              <a:buChar char="»"/>
              <a:defRPr sz="2000">
                <a:solidFill>
                  <a:srgbClr val="FFCCCC"/>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FFCCCC"/>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FFCCCC"/>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FFCCCC"/>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FFCCCC"/>
                </a:solidFill>
                <a:latin typeface="Arial" panose="020B0604020202020204" pitchFamily="34" charset="0"/>
              </a:defRPr>
            </a:lvl9pPr>
          </a:lstStyle>
          <a:p>
            <a:pPr>
              <a:spcBef>
                <a:spcPct val="0"/>
              </a:spcBef>
              <a:buFontTx/>
              <a:buNone/>
            </a:pPr>
            <a:fld id="{C6F9C6EB-A518-4BF9-9B44-325BE2FD4AEC}" type="datetime1">
              <a:rPr lang="en-US" altLang="en-US" sz="1400" smtClean="0">
                <a:solidFill>
                  <a:srgbClr val="00FFFF"/>
                </a:solidFill>
              </a:rPr>
              <a:pPr>
                <a:spcBef>
                  <a:spcPct val="0"/>
                </a:spcBef>
                <a:buFontTx/>
                <a:buNone/>
              </a:pPr>
              <a:t>4/14/2018</a:t>
            </a:fld>
            <a:endParaRPr lang="en-US" altLang="en-US" sz="1400">
              <a:solidFill>
                <a:srgbClr val="00FFFF"/>
              </a:solidFill>
            </a:endParaRPr>
          </a:p>
        </p:txBody>
      </p:sp>
      <p:sp>
        <p:nvSpPr>
          <p:cNvPr id="23557" name="Footer Placeholder 4"/>
          <p:cNvSpPr>
            <a:spLocks noGrp="1"/>
          </p:cNvSpPr>
          <p:nvPr>
            <p:ph type="ftr" sz="quarter" idx="11"/>
          </p:nvPr>
        </p:nvSpPr>
        <p:spPr>
          <a:noFill/>
        </p:spPr>
        <p:txBody>
          <a:bodyPr/>
          <a:lstStyle>
            <a:lvl1pPr>
              <a:spcBef>
                <a:spcPct val="20000"/>
              </a:spcBef>
              <a:buChar char="•"/>
              <a:defRPr sz="3200">
                <a:solidFill>
                  <a:schemeClr val="bg1"/>
                </a:solidFill>
                <a:latin typeface="Arial" panose="020B0604020202020204" pitchFamily="34" charset="0"/>
              </a:defRPr>
            </a:lvl1pPr>
            <a:lvl2pPr marL="742950" indent="-285750">
              <a:spcBef>
                <a:spcPct val="20000"/>
              </a:spcBef>
              <a:buChar char="–"/>
              <a:defRPr sz="2800">
                <a:solidFill>
                  <a:srgbClr val="00FFFF"/>
                </a:solidFill>
                <a:latin typeface="Arial" panose="020B0604020202020204" pitchFamily="34" charset="0"/>
              </a:defRPr>
            </a:lvl2pPr>
            <a:lvl3pPr marL="1143000" indent="-228600">
              <a:spcBef>
                <a:spcPct val="20000"/>
              </a:spcBef>
              <a:buChar char="•"/>
              <a:defRPr sz="2400">
                <a:solidFill>
                  <a:srgbClr val="FFFF00"/>
                </a:solidFill>
                <a:latin typeface="Arial" panose="020B0604020202020204" pitchFamily="34" charset="0"/>
              </a:defRPr>
            </a:lvl3pPr>
            <a:lvl4pPr marL="1600200" indent="-228600">
              <a:spcBef>
                <a:spcPct val="20000"/>
              </a:spcBef>
              <a:buChar char="–"/>
              <a:defRPr sz="2000">
                <a:solidFill>
                  <a:srgbClr val="00CC99"/>
                </a:solidFill>
                <a:latin typeface="Arial" panose="020B0604020202020204" pitchFamily="34" charset="0"/>
              </a:defRPr>
            </a:lvl4pPr>
            <a:lvl5pPr marL="2057400" indent="-228600">
              <a:spcBef>
                <a:spcPct val="20000"/>
              </a:spcBef>
              <a:buChar char="»"/>
              <a:defRPr sz="2000">
                <a:solidFill>
                  <a:srgbClr val="FFCCCC"/>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FFCCCC"/>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FFCCCC"/>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FFCCCC"/>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FFCCCC"/>
                </a:solidFill>
                <a:latin typeface="Arial" panose="020B0604020202020204" pitchFamily="34" charset="0"/>
              </a:defRPr>
            </a:lvl9pPr>
          </a:lstStyle>
          <a:p>
            <a:pPr>
              <a:spcBef>
                <a:spcPct val="0"/>
              </a:spcBef>
              <a:buFontTx/>
              <a:buNone/>
            </a:pPr>
            <a:r>
              <a:rPr lang="en-US" altLang="en-US" sz="1400">
                <a:solidFill>
                  <a:srgbClr val="00FFFF"/>
                </a:solidFill>
              </a:rPr>
              <a:t>S.Ravichandran, Ph.D</a:t>
            </a:r>
          </a:p>
        </p:txBody>
      </p:sp>
      <p:sp>
        <p:nvSpPr>
          <p:cNvPr id="23558" name="Slide Number Placeholder 5"/>
          <p:cNvSpPr>
            <a:spLocks noGrp="1"/>
          </p:cNvSpPr>
          <p:nvPr>
            <p:ph type="sldNum" sz="quarter" idx="12"/>
          </p:nvPr>
        </p:nvSpPr>
        <p:spPr>
          <a:noFill/>
        </p:spPr>
        <p:txBody>
          <a:bodyPr/>
          <a:lstStyle>
            <a:lvl1pPr>
              <a:spcBef>
                <a:spcPct val="20000"/>
              </a:spcBef>
              <a:buChar char="•"/>
              <a:defRPr sz="3200">
                <a:solidFill>
                  <a:schemeClr val="bg1"/>
                </a:solidFill>
                <a:latin typeface="Arial" panose="020B0604020202020204" pitchFamily="34" charset="0"/>
              </a:defRPr>
            </a:lvl1pPr>
            <a:lvl2pPr marL="742950" indent="-285750">
              <a:spcBef>
                <a:spcPct val="20000"/>
              </a:spcBef>
              <a:buChar char="–"/>
              <a:defRPr sz="2800">
                <a:solidFill>
                  <a:srgbClr val="00FFFF"/>
                </a:solidFill>
                <a:latin typeface="Arial" panose="020B0604020202020204" pitchFamily="34" charset="0"/>
              </a:defRPr>
            </a:lvl2pPr>
            <a:lvl3pPr marL="1143000" indent="-228600">
              <a:spcBef>
                <a:spcPct val="20000"/>
              </a:spcBef>
              <a:buChar char="•"/>
              <a:defRPr sz="2400">
                <a:solidFill>
                  <a:srgbClr val="FFFF00"/>
                </a:solidFill>
                <a:latin typeface="Arial" panose="020B0604020202020204" pitchFamily="34" charset="0"/>
              </a:defRPr>
            </a:lvl3pPr>
            <a:lvl4pPr marL="1600200" indent="-228600">
              <a:spcBef>
                <a:spcPct val="20000"/>
              </a:spcBef>
              <a:buChar char="–"/>
              <a:defRPr sz="2000">
                <a:solidFill>
                  <a:srgbClr val="00CC99"/>
                </a:solidFill>
                <a:latin typeface="Arial" panose="020B0604020202020204" pitchFamily="34" charset="0"/>
              </a:defRPr>
            </a:lvl4pPr>
            <a:lvl5pPr marL="2057400" indent="-228600">
              <a:spcBef>
                <a:spcPct val="20000"/>
              </a:spcBef>
              <a:buChar char="»"/>
              <a:defRPr sz="2000">
                <a:solidFill>
                  <a:srgbClr val="FFCCCC"/>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FFCCCC"/>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FFCCCC"/>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FFCCCC"/>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FFCCCC"/>
                </a:solidFill>
                <a:latin typeface="Arial" panose="020B0604020202020204" pitchFamily="34" charset="0"/>
              </a:defRPr>
            </a:lvl9pPr>
          </a:lstStyle>
          <a:p>
            <a:pPr>
              <a:spcBef>
                <a:spcPct val="0"/>
              </a:spcBef>
              <a:buFontTx/>
              <a:buNone/>
            </a:pPr>
            <a:fld id="{0A652395-46C1-41F3-80B7-A3E869C1068C}" type="slidenum">
              <a:rPr lang="en-US" altLang="en-US" sz="1400" smtClean="0">
                <a:solidFill>
                  <a:srgbClr val="00FFFF"/>
                </a:solidFill>
              </a:rPr>
              <a:pPr>
                <a:spcBef>
                  <a:spcPct val="0"/>
                </a:spcBef>
                <a:buFontTx/>
                <a:buNone/>
              </a:pPr>
              <a:t>107</a:t>
            </a:fld>
            <a:endParaRPr lang="en-US" altLang="en-US" sz="1400">
              <a:solidFill>
                <a:srgbClr val="00FFFF"/>
              </a:solidFill>
            </a:endParaRPr>
          </a:p>
        </p:txBody>
      </p:sp>
    </p:spTree>
    <p:extLst>
      <p:ext uri="{BB962C8B-B14F-4D97-AF65-F5344CB8AC3E}">
        <p14:creationId xmlns:p14="http://schemas.microsoft.com/office/powerpoint/2010/main" val="12770394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9144000" cy="5477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a:xfrm>
            <a:off x="3517" y="9378"/>
            <a:ext cx="9144000" cy="1143000"/>
          </a:xfrm>
        </p:spPr>
        <p:txBody>
          <a:bodyPr>
            <a:normAutofit fontScale="90000"/>
          </a:bodyPr>
          <a:lstStyle/>
          <a:p>
            <a:r>
              <a:rPr lang="en-US" dirty="0"/>
              <a:t>Two common methods used by assemblers</a:t>
            </a:r>
          </a:p>
        </p:txBody>
      </p:sp>
    </p:spTree>
    <p:extLst>
      <p:ext uri="{BB962C8B-B14F-4D97-AF65-F5344CB8AC3E}">
        <p14:creationId xmlns:p14="http://schemas.microsoft.com/office/powerpoint/2010/main" val="36908956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Competition</a:t>
            </a:r>
          </a:p>
        </p:txBody>
      </p:sp>
      <p:sp>
        <p:nvSpPr>
          <p:cNvPr id="3" name="Content Placeholder 2"/>
          <p:cNvSpPr>
            <a:spLocks noGrp="1"/>
          </p:cNvSpPr>
          <p:nvPr>
            <p:ph idx="1"/>
          </p:nvPr>
        </p:nvSpPr>
        <p:spPr/>
        <p:txBody>
          <a:bodyPr/>
          <a:lstStyle/>
          <a:p>
            <a:r>
              <a:rPr lang="en-US" dirty="0" err="1"/>
              <a:t>Assemblethon</a:t>
            </a:r>
            <a:endParaRPr lang="en-US" dirty="0"/>
          </a:p>
          <a:p>
            <a:pPr lvl="1"/>
            <a:r>
              <a:rPr lang="en-US" dirty="0">
                <a:hlinkClick r:id="rId2"/>
              </a:rPr>
              <a:t>www.assemblathon.org</a:t>
            </a:r>
            <a:r>
              <a:rPr lang="en-US" dirty="0"/>
              <a:t> </a:t>
            </a:r>
          </a:p>
        </p:txBody>
      </p:sp>
    </p:spTree>
    <p:extLst>
      <p:ext uri="{BB962C8B-B14F-4D97-AF65-F5344CB8AC3E}">
        <p14:creationId xmlns:p14="http://schemas.microsoft.com/office/powerpoint/2010/main" val="3934598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3" name="Content Placeholder 2"/>
          <p:cNvSpPr>
            <a:spLocks noGrp="1"/>
          </p:cNvSpPr>
          <p:nvPr>
            <p:ph idx="1"/>
          </p:nvPr>
        </p:nvSpPr>
        <p:spPr/>
        <p:txBody>
          <a:bodyPr/>
          <a:lstStyle/>
          <a:p>
            <a:r>
              <a:rPr lang="en-US" dirty="0"/>
              <a:t>RNA-</a:t>
            </a:r>
            <a:r>
              <a:rPr lang="en-US" dirty="0" err="1"/>
              <a:t>seq</a:t>
            </a:r>
            <a:r>
              <a:rPr lang="en-US" dirty="0"/>
              <a:t> </a:t>
            </a:r>
          </a:p>
          <a:p>
            <a:pPr lvl="1"/>
            <a:r>
              <a:rPr lang="en-US" dirty="0"/>
              <a:t>RNA transcript levels-gene expression </a:t>
            </a:r>
          </a:p>
          <a:p>
            <a:pPr lvl="1"/>
            <a:endParaRPr lang="en-US" dirty="0"/>
          </a:p>
          <a:p>
            <a:pPr marL="457200" lvl="1" indent="0">
              <a:buNone/>
            </a:pPr>
            <a:endParaRPr lang="en-US" dirty="0"/>
          </a:p>
          <a:p>
            <a:pPr marL="457200" lvl="1" indent="0">
              <a:buNone/>
            </a:pPr>
            <a:endParaRPr lang="en-US" dirty="0"/>
          </a:p>
          <a:p>
            <a:r>
              <a:rPr lang="en-US" dirty="0" err="1"/>
              <a:t>ChIP-Seq</a:t>
            </a:r>
            <a:r>
              <a:rPr lang="en-US" dirty="0"/>
              <a:t> </a:t>
            </a:r>
          </a:p>
          <a:p>
            <a:pPr lvl="1"/>
            <a:r>
              <a:rPr lang="en-US" dirty="0"/>
              <a:t>Identify DNA sequence regions of TF binding sites</a:t>
            </a:r>
          </a:p>
          <a:p>
            <a:pPr marL="457200" lvl="1" indent="0">
              <a:buNone/>
            </a:pPr>
            <a:endParaRPr lang="en-US" dirty="0"/>
          </a:p>
        </p:txBody>
      </p:sp>
    </p:spTree>
    <p:extLst>
      <p:ext uri="{BB962C8B-B14F-4D97-AF65-F5344CB8AC3E}">
        <p14:creationId xmlns:p14="http://schemas.microsoft.com/office/powerpoint/2010/main" val="22459107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81000" y="228600"/>
            <a:ext cx="8520600" cy="763600"/>
          </a:xfrm>
          <a:prstGeom prst="rect">
            <a:avLst/>
          </a:prstGeom>
        </p:spPr>
        <p:txBody>
          <a:bodyPr lIns="91425" tIns="91425" rIns="91425" bIns="91425" anchor="t" anchorCtr="0">
            <a:noAutofit/>
          </a:bodyPr>
          <a:lstStyle/>
          <a:p>
            <a:pPr lvl="0">
              <a:spcBef>
                <a:spcPts val="0"/>
              </a:spcBef>
              <a:buNone/>
            </a:pPr>
            <a:r>
              <a:rPr lang="en" u="sng" dirty="0">
                <a:solidFill>
                  <a:schemeClr val="accent6">
                    <a:lumMod val="50000"/>
                  </a:schemeClr>
                </a:solidFill>
              </a:rPr>
              <a:t>4. Sequence Alignment</a:t>
            </a:r>
          </a:p>
        </p:txBody>
      </p:sp>
      <p:sp>
        <p:nvSpPr>
          <p:cNvPr id="219" name="Shape 219"/>
          <p:cNvSpPr txBox="1">
            <a:spLocks noGrp="1"/>
          </p:cNvSpPr>
          <p:nvPr>
            <p:ph type="body" idx="1"/>
          </p:nvPr>
        </p:nvSpPr>
        <p:spPr>
          <a:xfrm>
            <a:off x="304800" y="1295400"/>
            <a:ext cx="8520600" cy="5129600"/>
          </a:xfrm>
          <a:prstGeom prst="rect">
            <a:avLst/>
          </a:prstGeom>
        </p:spPr>
        <p:txBody>
          <a:bodyPr lIns="91425" tIns="91425" rIns="91425" bIns="91425" anchor="t" anchorCtr="0">
            <a:noAutofit/>
          </a:bodyPr>
          <a:lstStyle/>
          <a:p>
            <a:pPr lvl="0">
              <a:spcBef>
                <a:spcPts val="0"/>
              </a:spcBef>
              <a:buNone/>
            </a:pPr>
            <a:r>
              <a:rPr lang="en" dirty="0"/>
              <a:t>Goal: Align the reads (fastQ) to the reference genome (fasta)</a:t>
            </a:r>
          </a:p>
          <a:p>
            <a:pPr lvl="0">
              <a:spcBef>
                <a:spcPts val="0"/>
              </a:spcBef>
              <a:buNone/>
            </a:pPr>
            <a:r>
              <a:rPr lang="en" dirty="0"/>
              <a:t>Software: bowtie2</a:t>
            </a:r>
          </a:p>
          <a:p>
            <a:pPr lvl="0">
              <a:spcBef>
                <a:spcPts val="0"/>
              </a:spcBef>
              <a:buNone/>
            </a:pPr>
            <a:r>
              <a:rPr lang="en" dirty="0"/>
              <a:t>Step1: create an index file </a:t>
            </a:r>
            <a:br>
              <a:rPr lang="en" dirty="0"/>
            </a:br>
            <a:r>
              <a:rPr lang="en" sz="2400" dirty="0">
                <a:solidFill>
                  <a:srgbClr val="00B050"/>
                </a:solidFill>
              </a:rPr>
              <a:t>targeted101genes.fa   → targeted101genes.fa.fai  </a:t>
            </a:r>
          </a:p>
          <a:p>
            <a:pPr lvl="0" indent="457200" rtl="0">
              <a:spcBef>
                <a:spcPts val="0"/>
              </a:spcBef>
              <a:buNone/>
            </a:pPr>
            <a:r>
              <a:rPr lang="en" i="1" dirty="0"/>
              <a:t>Index file for human genome can be obtained from NCBI </a:t>
            </a:r>
            <a:br>
              <a:rPr lang="en" i="1" dirty="0"/>
            </a:br>
            <a:endParaRPr lang="en" i="1" dirty="0"/>
          </a:p>
          <a:p>
            <a:pPr indent="0">
              <a:buNone/>
            </a:pPr>
            <a:r>
              <a:rPr lang="en" dirty="0"/>
              <a:t>Paired end read file (file1) and its matched paried end (file2)</a:t>
            </a:r>
          </a:p>
        </p:txBody>
      </p:sp>
    </p:spTree>
    <p:extLst>
      <p:ext uri="{BB962C8B-B14F-4D97-AF65-F5344CB8AC3E}">
        <p14:creationId xmlns:p14="http://schemas.microsoft.com/office/powerpoint/2010/main" val="4114684482"/>
      </p:ext>
    </p:extLst>
  </p:cSld>
  <p:clrMapOvr>
    <a:masterClrMapping/>
  </p:clrMapOvr>
  <p:transition spd="slow">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Book site provides a sample Reference genome</a:t>
            </a:r>
          </a:p>
        </p:txBody>
      </p:sp>
      <p:sp>
        <p:nvSpPr>
          <p:cNvPr id="3" name="Subtitle 2"/>
          <p:cNvSpPr>
            <a:spLocks noGrp="1"/>
          </p:cNvSpPr>
          <p:nvPr>
            <p:ph type="subTitle" idx="1"/>
          </p:nvPr>
        </p:nvSpPr>
        <p:spPr/>
        <p:txBody>
          <a:bodyPr/>
          <a:lstStyle/>
          <a:p>
            <a:r>
              <a:rPr lang="en-US" dirty="0"/>
              <a:t>What if you want to download the human genome</a:t>
            </a:r>
          </a:p>
        </p:txBody>
      </p:sp>
    </p:spTree>
    <p:extLst>
      <p:ext uri="{BB962C8B-B14F-4D97-AF65-F5344CB8AC3E}">
        <p14:creationId xmlns:p14="http://schemas.microsoft.com/office/powerpoint/2010/main" val="16942913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Genome</a:t>
            </a:r>
          </a:p>
        </p:txBody>
      </p:sp>
      <p:sp>
        <p:nvSpPr>
          <p:cNvPr id="3" name="Content Placeholder 2"/>
          <p:cNvSpPr>
            <a:spLocks noGrp="1"/>
          </p:cNvSpPr>
          <p:nvPr>
            <p:ph idx="1"/>
          </p:nvPr>
        </p:nvSpPr>
        <p:spPr/>
        <p:txBody>
          <a:bodyPr/>
          <a:lstStyle/>
          <a:p>
            <a:r>
              <a:rPr lang="en-US" dirty="0"/>
              <a:t>Reference Genome (human)</a:t>
            </a:r>
          </a:p>
          <a:p>
            <a:pPr lvl="1"/>
            <a:r>
              <a:rPr lang="en-US" dirty="0"/>
              <a:t>UCSC </a:t>
            </a:r>
            <a:r>
              <a:rPr lang="en-US" dirty="0">
                <a:sym typeface="Wingdings" panose="05000000000000000000" pitchFamily="2" charset="2"/>
              </a:rPr>
              <a:t> Downloads  Genome Data  Human  Chromosomes</a:t>
            </a:r>
          </a:p>
          <a:p>
            <a:pPr lvl="1"/>
            <a:r>
              <a:rPr lang="en-US" dirty="0">
                <a:sym typeface="Wingdings" panose="05000000000000000000" pitchFamily="2" charset="2"/>
              </a:rPr>
              <a:t>NCBI </a:t>
            </a:r>
          </a:p>
          <a:p>
            <a:pPr lvl="2"/>
            <a:r>
              <a:rPr lang="en-US" dirty="0">
                <a:hlinkClick r:id="rId2"/>
              </a:rPr>
              <a:t>http://ftp://ftp-trace.ncbi.nih.gov/1000genomes/ftp/technical/reference/human_g1k_v37.fasta.gz</a:t>
            </a:r>
            <a:r>
              <a:rPr lang="en-US" dirty="0"/>
              <a:t> </a:t>
            </a:r>
          </a:p>
          <a:p>
            <a:pPr lvl="3"/>
            <a:r>
              <a:rPr lang="en-US" dirty="0"/>
              <a:t>Concatenated file Chr1-Ch22 + Mitochondrial genome</a:t>
            </a:r>
          </a:p>
        </p:txBody>
      </p:sp>
      <p:sp>
        <p:nvSpPr>
          <p:cNvPr id="4" name="Rectangle 3"/>
          <p:cNvSpPr/>
          <p:nvPr/>
        </p:nvSpPr>
        <p:spPr>
          <a:xfrm>
            <a:off x="533400" y="5432474"/>
            <a:ext cx="8077200" cy="1200329"/>
          </a:xfrm>
          <a:prstGeom prst="rect">
            <a:avLst/>
          </a:prstGeom>
        </p:spPr>
        <p:txBody>
          <a:bodyPr wrap="square">
            <a:spAutoFit/>
          </a:bodyPr>
          <a:lstStyle/>
          <a:p>
            <a:r>
              <a:rPr lang="en-US" sz="2400" b="1" dirty="0">
                <a:solidFill>
                  <a:srgbClr val="00B050"/>
                </a:solidFill>
              </a:rPr>
              <a:t>http://ftp://ftp-trace.ncbi.nih.gov/1000genomes/ftp/technical/reference/human_g1k_v37.fasta.gz</a:t>
            </a:r>
          </a:p>
        </p:txBody>
      </p:sp>
      <p:sp>
        <p:nvSpPr>
          <p:cNvPr id="5" name="TextBox 4"/>
          <p:cNvSpPr txBox="1"/>
          <p:nvPr/>
        </p:nvSpPr>
        <p:spPr>
          <a:xfrm>
            <a:off x="5206218" y="5444783"/>
            <a:ext cx="1042182" cy="381000"/>
          </a:xfrm>
          <a:prstGeom prst="rect">
            <a:avLst/>
          </a:prstGeom>
          <a:solidFill>
            <a:schemeClr val="accent3">
              <a:lumMod val="60000"/>
              <a:lumOff val="40000"/>
            </a:schemeClr>
          </a:solidFill>
        </p:spPr>
        <p:txBody>
          <a:bodyPr wrap="square" rtlCol="0">
            <a:spAutoFit/>
          </a:bodyPr>
          <a:lstStyle/>
          <a:p>
            <a:r>
              <a:rPr lang="en-US" dirty="0"/>
              <a:t>800 MB</a:t>
            </a:r>
          </a:p>
        </p:txBody>
      </p:sp>
    </p:spTree>
    <p:extLst>
      <p:ext uri="{BB962C8B-B14F-4D97-AF65-F5344CB8AC3E}">
        <p14:creationId xmlns:p14="http://schemas.microsoft.com/office/powerpoint/2010/main" val="39622459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if you don’t have the Linux server?</a:t>
            </a:r>
          </a:p>
        </p:txBody>
      </p:sp>
      <p:sp>
        <p:nvSpPr>
          <p:cNvPr id="3" name="Content Placeholder 2"/>
          <p:cNvSpPr>
            <a:spLocks noGrp="1"/>
          </p:cNvSpPr>
          <p:nvPr>
            <p:ph idx="1"/>
          </p:nvPr>
        </p:nvSpPr>
        <p:spPr>
          <a:xfrm>
            <a:off x="457200" y="1600201"/>
            <a:ext cx="8229600" cy="1981200"/>
          </a:xfrm>
        </p:spPr>
        <p:txBody>
          <a:bodyPr/>
          <a:lstStyle/>
          <a:p>
            <a:r>
              <a:rPr lang="en-US" dirty="0"/>
              <a:t>You can download the indexed file from NCBI </a:t>
            </a:r>
          </a:p>
          <a:p>
            <a:r>
              <a:rPr lang="en-US" dirty="0"/>
              <a:t>Linux Command is shown below</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062"/>
          <a:stretch/>
        </p:blipFill>
        <p:spPr bwMode="auto">
          <a:xfrm>
            <a:off x="-26963" y="4495801"/>
            <a:ext cx="9165326" cy="970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9592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81000" y="228600"/>
            <a:ext cx="8520600" cy="763600"/>
          </a:xfrm>
          <a:prstGeom prst="rect">
            <a:avLst/>
          </a:prstGeom>
        </p:spPr>
        <p:txBody>
          <a:bodyPr lIns="91425" tIns="91425" rIns="91425" bIns="91425" anchor="t" anchorCtr="0">
            <a:noAutofit/>
          </a:bodyPr>
          <a:lstStyle/>
          <a:p>
            <a:pPr lvl="0">
              <a:spcBef>
                <a:spcPts val="0"/>
              </a:spcBef>
              <a:buNone/>
            </a:pPr>
            <a:r>
              <a:rPr lang="en" u="sng" dirty="0">
                <a:solidFill>
                  <a:schemeClr val="accent6">
                    <a:lumMod val="50000"/>
                  </a:schemeClr>
                </a:solidFill>
              </a:rPr>
              <a:t>5. Sequence Alignment</a:t>
            </a:r>
          </a:p>
        </p:txBody>
      </p:sp>
      <p:sp>
        <p:nvSpPr>
          <p:cNvPr id="219" name="Shape 219"/>
          <p:cNvSpPr txBox="1">
            <a:spLocks noGrp="1"/>
          </p:cNvSpPr>
          <p:nvPr>
            <p:ph type="body" idx="1"/>
          </p:nvPr>
        </p:nvSpPr>
        <p:spPr>
          <a:xfrm>
            <a:off x="304800" y="1600200"/>
            <a:ext cx="8520600" cy="5129600"/>
          </a:xfrm>
          <a:prstGeom prst="rect">
            <a:avLst/>
          </a:prstGeom>
        </p:spPr>
        <p:txBody>
          <a:bodyPr lIns="91425" tIns="91425" rIns="91425" bIns="91425" anchor="t" anchorCtr="0">
            <a:noAutofit/>
          </a:bodyPr>
          <a:lstStyle/>
          <a:p>
            <a:pPr marL="0" lvl="0" indent="0">
              <a:spcBef>
                <a:spcPts val="0"/>
              </a:spcBef>
              <a:buNone/>
            </a:pPr>
            <a:r>
              <a:rPr lang="en" dirty="0"/>
              <a:t>Step2:  bowtie2 -x </a:t>
            </a:r>
            <a:r>
              <a:rPr lang="en" b="1" dirty="0">
                <a:solidFill>
                  <a:srgbClr val="FF0000"/>
                </a:solidFill>
              </a:rPr>
              <a:t>index_ref_DB</a:t>
            </a:r>
            <a:r>
              <a:rPr lang="en" dirty="0"/>
              <a:t> -1 </a:t>
            </a:r>
            <a:r>
              <a:rPr lang="en" dirty="0">
                <a:solidFill>
                  <a:srgbClr val="FF3399"/>
                </a:solidFill>
              </a:rPr>
              <a:t>file1.fastQ</a:t>
            </a:r>
            <a:r>
              <a:rPr lang="en" dirty="0"/>
              <a:t> -2 </a:t>
            </a:r>
            <a:r>
              <a:rPr lang="en" dirty="0">
                <a:solidFill>
                  <a:srgbClr val="FF3399"/>
                </a:solidFill>
              </a:rPr>
              <a:t>file2.fastQ</a:t>
            </a:r>
            <a:r>
              <a:rPr lang="en" dirty="0"/>
              <a:t> -s </a:t>
            </a:r>
            <a:r>
              <a:rPr lang="en" dirty="0">
                <a:solidFill>
                  <a:srgbClr val="00B050"/>
                </a:solidFill>
              </a:rPr>
              <a:t>output.sam</a:t>
            </a:r>
          </a:p>
          <a:p>
            <a:pPr marL="0" lvl="0" indent="0">
              <a:spcBef>
                <a:spcPts val="0"/>
              </a:spcBef>
              <a:buNone/>
            </a:pPr>
            <a:endParaRPr lang="en" dirty="0"/>
          </a:p>
          <a:p>
            <a:pPr marL="0" lvl="0" indent="0">
              <a:spcBef>
                <a:spcPts val="0"/>
              </a:spcBef>
              <a:buNone/>
            </a:pPr>
            <a:r>
              <a:rPr lang="en" dirty="0"/>
              <a:t>What are the problems in aligning to the reference? </a:t>
            </a:r>
          </a:p>
          <a:p>
            <a:pPr marL="0" lvl="0" indent="0">
              <a:spcBef>
                <a:spcPts val="0"/>
              </a:spcBef>
              <a:buNone/>
            </a:pPr>
            <a:r>
              <a:rPr lang="en" dirty="0"/>
              <a:t>The reference has many repeats. So, the read can by mistake be alignet to wrong place. </a:t>
            </a:r>
          </a:p>
          <a:p>
            <a:pPr marL="0" lvl="0" indent="0">
              <a:spcBef>
                <a:spcPts val="0"/>
              </a:spcBef>
              <a:buNone/>
            </a:pPr>
            <a:br>
              <a:rPr lang="en" dirty="0"/>
            </a:br>
            <a:r>
              <a:rPr lang="en" dirty="0"/>
              <a:t>But, if the repeats are not the same, then the quality improves</a:t>
            </a:r>
          </a:p>
        </p:txBody>
      </p:sp>
      <p:sp>
        <p:nvSpPr>
          <p:cNvPr id="2" name="TextBox 1"/>
          <p:cNvSpPr txBox="1"/>
          <p:nvPr/>
        </p:nvSpPr>
        <p:spPr>
          <a:xfrm>
            <a:off x="4191000" y="990600"/>
            <a:ext cx="4876800" cy="523220"/>
          </a:xfrm>
          <a:prstGeom prst="rect">
            <a:avLst/>
          </a:prstGeom>
          <a:noFill/>
        </p:spPr>
        <p:txBody>
          <a:bodyPr wrap="square" rtlCol="0">
            <a:spAutoFit/>
          </a:bodyPr>
          <a:lstStyle/>
          <a:p>
            <a:r>
              <a:rPr lang="en-US" sz="2800" b="1" dirty="0">
                <a:solidFill>
                  <a:srgbClr val="00B050"/>
                </a:solidFill>
              </a:rPr>
              <a:t>Sequence Alignment Map File </a:t>
            </a:r>
          </a:p>
        </p:txBody>
      </p:sp>
    </p:spTree>
    <p:extLst>
      <p:ext uri="{BB962C8B-B14F-4D97-AF65-F5344CB8AC3E}">
        <p14:creationId xmlns:p14="http://schemas.microsoft.com/office/powerpoint/2010/main" val="848342147"/>
      </p:ext>
    </p:extLst>
  </p:cSld>
  <p:clrMapOvr>
    <a:masterClrMapping/>
  </p:clrMapOvr>
  <p:transition spd="slow">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0" y="0"/>
            <a:ext cx="1981200" cy="1752600"/>
          </a:xfrm>
          <a:prstGeom prst="rect">
            <a:avLst/>
          </a:prstGeom>
        </p:spPr>
        <p:txBody>
          <a:bodyPr lIns="91425" tIns="91425" rIns="91425" bIns="91425" anchor="t" anchorCtr="0">
            <a:noAutofit/>
          </a:bodyPr>
          <a:lstStyle/>
          <a:p>
            <a:pPr lvl="0" algn="l">
              <a:spcBef>
                <a:spcPts val="0"/>
              </a:spcBef>
              <a:buNone/>
            </a:pPr>
            <a:r>
              <a:rPr lang="en" sz="3200" dirty="0"/>
              <a:t>Repeats are problems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01" y="50335"/>
            <a:ext cx="7553801" cy="6817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8802666"/>
      </p:ext>
    </p:extLst>
  </p:cSld>
  <p:clrMapOvr>
    <a:masterClrMapping/>
  </p:clrMapOvr>
  <p:transition spd="slow">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593367"/>
            <a:ext cx="8520600" cy="763600"/>
          </a:xfrm>
          <a:prstGeom prst="rect">
            <a:avLst/>
          </a:prstGeom>
        </p:spPr>
        <p:txBody>
          <a:bodyPr lIns="91425" tIns="91425" rIns="91425" bIns="91425" anchor="t" anchorCtr="0">
            <a:noAutofit/>
          </a:bodyPr>
          <a:lstStyle/>
          <a:p>
            <a:pPr lvl="0">
              <a:spcBef>
                <a:spcPts val="0"/>
              </a:spcBef>
              <a:buNone/>
            </a:pPr>
            <a:r>
              <a:rPr lang="en" u="sng" dirty="0">
                <a:solidFill>
                  <a:schemeClr val="accent6">
                    <a:lumMod val="50000"/>
                  </a:schemeClr>
                </a:solidFill>
              </a:rPr>
              <a:t>6. SAMTOOLS -SAM/BAM</a:t>
            </a:r>
          </a:p>
        </p:txBody>
      </p:sp>
      <p:sp>
        <p:nvSpPr>
          <p:cNvPr id="231" name="Shape 23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dirty="0"/>
              <a:t>BAM is just the binary version of SAM. So, we will just focus on SAM </a:t>
            </a:r>
          </a:p>
          <a:p>
            <a:pPr lvl="0">
              <a:spcBef>
                <a:spcPts val="0"/>
              </a:spcBef>
              <a:buNone/>
            </a:pPr>
            <a:r>
              <a:rPr lang="en" dirty="0"/>
              <a:t>What is a SAM file? </a:t>
            </a:r>
            <a:br>
              <a:rPr lang="en" dirty="0"/>
            </a:br>
            <a:r>
              <a:rPr lang="en" b="1" dirty="0">
                <a:solidFill>
                  <a:srgbClr val="00B050"/>
                </a:solidFill>
              </a:rPr>
              <a:t>Sequence Alignment  Map </a:t>
            </a:r>
            <a:r>
              <a:rPr lang="en" dirty="0"/>
              <a:t>file (read to reference) of NextGen data</a:t>
            </a:r>
          </a:p>
          <a:p>
            <a:pPr lvl="0">
              <a:spcBef>
                <a:spcPts val="0"/>
              </a:spcBef>
              <a:buNone/>
            </a:pPr>
            <a:r>
              <a:rPr lang="en" dirty="0"/>
              <a:t>How do we view or analyze the read aligned file? </a:t>
            </a:r>
          </a:p>
          <a:p>
            <a:pPr lvl="0">
              <a:spcBef>
                <a:spcPts val="0"/>
              </a:spcBef>
              <a:buNone/>
            </a:pPr>
            <a:r>
              <a:rPr lang="en" dirty="0"/>
              <a:t>SAMTools package can be used to view, convert BAM ←→ SAM, view alignments etc. </a:t>
            </a:r>
          </a:p>
        </p:txBody>
      </p:sp>
    </p:spTree>
    <p:extLst>
      <p:ext uri="{BB962C8B-B14F-4D97-AF65-F5344CB8AC3E}">
        <p14:creationId xmlns:p14="http://schemas.microsoft.com/office/powerpoint/2010/main" val="1745001905"/>
      </p:ext>
    </p:extLst>
  </p:cSld>
  <p:clrMapOvr>
    <a:masterClrMapping/>
  </p:clrMapOvr>
  <p:transition spd="slow">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219200" cy="1143000"/>
          </a:xfrm>
        </p:spPr>
        <p:txBody>
          <a:bodyPr>
            <a:normAutofit fontScale="90000"/>
          </a:bodyPr>
          <a:lstStyle/>
          <a:p>
            <a:pPr algn="l"/>
            <a:r>
              <a:rPr lang="en-US" dirty="0"/>
              <a:t>SAM File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988" y="0"/>
            <a:ext cx="8097012" cy="6922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0357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Flag file</a:t>
            </a:r>
            <a:br>
              <a:rPr lang="en-US" dirty="0"/>
            </a:br>
            <a:r>
              <a:rPr lang="en-US" dirty="0"/>
              <a:t>1+2+32+128</a:t>
            </a:r>
          </a:p>
        </p:txBody>
      </p:sp>
      <p:sp>
        <p:nvSpPr>
          <p:cNvPr id="3" name="Rectangle 2"/>
          <p:cNvSpPr/>
          <p:nvPr/>
        </p:nvSpPr>
        <p:spPr>
          <a:xfrm>
            <a:off x="457200" y="1752600"/>
            <a:ext cx="5029200" cy="4247317"/>
          </a:xfrm>
          <a:prstGeom prst="rect">
            <a:avLst/>
          </a:prstGeom>
        </p:spPr>
        <p:txBody>
          <a:bodyPr wrap="square">
            <a:spAutoFit/>
          </a:bodyPr>
          <a:lstStyle/>
          <a:p>
            <a:pPr fontAlgn="base"/>
            <a:r>
              <a:rPr lang="en-US" dirty="0">
                <a:solidFill>
                  <a:srgbClr val="FF0000"/>
                </a:solidFill>
              </a:rPr>
              <a:t>000000000001 : 1 </a:t>
            </a:r>
            <a:r>
              <a:rPr lang="en-US" dirty="0"/>
              <a:t>: </a:t>
            </a:r>
            <a:r>
              <a:rPr lang="en-US" dirty="0">
                <a:solidFill>
                  <a:srgbClr val="FF0000"/>
                </a:solidFill>
              </a:rPr>
              <a:t>read paired</a:t>
            </a:r>
          </a:p>
          <a:p>
            <a:pPr fontAlgn="base"/>
            <a:r>
              <a:rPr lang="en-US" dirty="0">
                <a:solidFill>
                  <a:srgbClr val="FF0000"/>
                </a:solidFill>
              </a:rPr>
              <a:t>000000000010 : 2 : read mapped in proper pair</a:t>
            </a:r>
          </a:p>
          <a:p>
            <a:pPr fontAlgn="base"/>
            <a:r>
              <a:rPr lang="en-US" dirty="0"/>
              <a:t>000000000100 : 4 : read unmapped</a:t>
            </a:r>
          </a:p>
          <a:p>
            <a:pPr fontAlgn="base"/>
            <a:r>
              <a:rPr lang="en-US" dirty="0"/>
              <a:t>000000001000 : 8 : mate unmapped</a:t>
            </a:r>
          </a:p>
          <a:p>
            <a:pPr fontAlgn="base"/>
            <a:r>
              <a:rPr lang="en-US" dirty="0"/>
              <a:t>000000010000 : 16 : read reverse strand</a:t>
            </a:r>
          </a:p>
          <a:p>
            <a:pPr fontAlgn="base"/>
            <a:r>
              <a:rPr lang="en-US" dirty="0">
                <a:solidFill>
                  <a:srgbClr val="FF0000"/>
                </a:solidFill>
              </a:rPr>
              <a:t>000000100000 : 32 </a:t>
            </a:r>
            <a:r>
              <a:rPr lang="en-US" dirty="0"/>
              <a:t>: </a:t>
            </a:r>
            <a:r>
              <a:rPr lang="en-US" dirty="0">
                <a:solidFill>
                  <a:srgbClr val="FF0000"/>
                </a:solidFill>
              </a:rPr>
              <a:t>mate reverse strand</a:t>
            </a:r>
          </a:p>
          <a:p>
            <a:pPr fontAlgn="base"/>
            <a:r>
              <a:rPr lang="en-US" dirty="0"/>
              <a:t>000001000000 : 64 : first in pair</a:t>
            </a:r>
          </a:p>
          <a:p>
            <a:pPr fontAlgn="base"/>
            <a:r>
              <a:rPr lang="en-US" dirty="0">
                <a:solidFill>
                  <a:srgbClr val="FF0000"/>
                </a:solidFill>
              </a:rPr>
              <a:t>000010000000 : 128 : second in pair</a:t>
            </a:r>
          </a:p>
          <a:p>
            <a:pPr fontAlgn="base"/>
            <a:r>
              <a:rPr lang="en-US" dirty="0"/>
              <a:t>000100000000 : 256 : not primary alignment</a:t>
            </a:r>
          </a:p>
          <a:p>
            <a:pPr fontAlgn="base"/>
            <a:r>
              <a:rPr lang="en-US" dirty="0"/>
              <a:t>001000000000 : 512 : read fails platform/vendor quality checks</a:t>
            </a:r>
          </a:p>
          <a:p>
            <a:pPr fontAlgn="base"/>
            <a:r>
              <a:rPr lang="en-US" dirty="0"/>
              <a:t>010000000000 : 1024 : read is PCR or optical duplicate</a:t>
            </a:r>
          </a:p>
          <a:p>
            <a:pPr fontAlgn="base"/>
            <a:r>
              <a:rPr lang="en-US" dirty="0"/>
              <a:t>100000000000 : 2048 : supplementary alignment</a:t>
            </a:r>
          </a:p>
          <a:p>
            <a:endParaRPr lang="en-US" dirty="0"/>
          </a:p>
        </p:txBody>
      </p:sp>
    </p:spTree>
    <p:extLst>
      <p:ext uri="{BB962C8B-B14F-4D97-AF65-F5344CB8AC3E}">
        <p14:creationId xmlns:p14="http://schemas.microsoft.com/office/powerpoint/2010/main" val="19260862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25" tIns="91425" rIns="91425" bIns="91425" rtlCol="0" anchor="t" anchorCtr="0">
            <a:noAutofit/>
          </a:bodyPr>
          <a:lstStyle/>
          <a:p>
            <a:pPr>
              <a:spcBef>
                <a:spcPts val="0"/>
              </a:spcBef>
            </a:pPr>
            <a:r>
              <a:rPr lang="en-US" u="sng" dirty="0">
                <a:solidFill>
                  <a:schemeClr val="accent6">
                    <a:lumMod val="50000"/>
                  </a:schemeClr>
                </a:solidFill>
              </a:rPr>
              <a:t>7. Variant Calling (SNP, INDELs etc.)</a:t>
            </a:r>
          </a:p>
        </p:txBody>
      </p:sp>
      <p:sp>
        <p:nvSpPr>
          <p:cNvPr id="3" name="Content Placeholder 2"/>
          <p:cNvSpPr>
            <a:spLocks noGrp="1"/>
          </p:cNvSpPr>
          <p:nvPr>
            <p:ph idx="1"/>
          </p:nvPr>
        </p:nvSpPr>
        <p:spPr>
          <a:xfrm>
            <a:off x="457200" y="2743200"/>
            <a:ext cx="8229600" cy="3382963"/>
          </a:xfrm>
        </p:spPr>
        <p:txBody>
          <a:bodyPr/>
          <a:lstStyle/>
          <a:p>
            <a:r>
              <a:rPr lang="en-US" dirty="0"/>
              <a:t>Using Bowtie2 to create an </a:t>
            </a:r>
            <a:r>
              <a:rPr lang="en-US" dirty="0" err="1"/>
              <a:t>indel</a:t>
            </a:r>
            <a:r>
              <a:rPr lang="en-US" dirty="0"/>
              <a:t> call</a:t>
            </a:r>
          </a:p>
          <a:p>
            <a:pPr lvl="1"/>
            <a:r>
              <a:rPr lang="en-US" dirty="0"/>
              <a:t>Produces a </a:t>
            </a:r>
            <a:r>
              <a:rPr lang="en-US" b="1" dirty="0">
                <a:solidFill>
                  <a:srgbClr val="00B050"/>
                </a:solidFill>
              </a:rPr>
              <a:t>binary</a:t>
            </a:r>
            <a:r>
              <a:rPr lang="en-US" dirty="0"/>
              <a:t> </a:t>
            </a:r>
            <a:r>
              <a:rPr lang="en-US" dirty="0" err="1"/>
              <a:t>bcf</a:t>
            </a:r>
            <a:r>
              <a:rPr lang="en-US" dirty="0"/>
              <a:t> file</a:t>
            </a:r>
          </a:p>
          <a:p>
            <a:r>
              <a:rPr lang="en-US" dirty="0"/>
              <a:t>Binary </a:t>
            </a:r>
            <a:r>
              <a:rPr lang="en-US" dirty="0" err="1"/>
              <a:t>bcf</a:t>
            </a:r>
            <a:r>
              <a:rPr lang="en-US" dirty="0"/>
              <a:t> </a:t>
            </a:r>
            <a:r>
              <a:rPr lang="en-US" dirty="0">
                <a:sym typeface="Wingdings" panose="05000000000000000000" pitchFamily="2" charset="2"/>
              </a:rPr>
              <a:t> ASCII </a:t>
            </a:r>
            <a:r>
              <a:rPr lang="en-US" dirty="0" err="1">
                <a:sym typeface="Wingdings" panose="05000000000000000000" pitchFamily="2" charset="2"/>
              </a:rPr>
              <a:t>vcf</a:t>
            </a:r>
            <a:r>
              <a:rPr lang="en-US" dirty="0">
                <a:sym typeface="Wingdings" panose="05000000000000000000" pitchFamily="2" charset="2"/>
              </a:rPr>
              <a:t> file </a:t>
            </a:r>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2296"/>
          <a:stretch/>
        </p:blipFill>
        <p:spPr bwMode="auto">
          <a:xfrm>
            <a:off x="685800" y="1211727"/>
            <a:ext cx="6668086"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6360"/>
          <a:stretch/>
        </p:blipFill>
        <p:spPr bwMode="auto">
          <a:xfrm>
            <a:off x="457200" y="4408023"/>
            <a:ext cx="82296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248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sequences are of our interest?</a:t>
            </a:r>
          </a:p>
        </p:txBody>
      </p:sp>
      <p:sp>
        <p:nvSpPr>
          <p:cNvPr id="3" name="Content Placeholder 2"/>
          <p:cNvSpPr>
            <a:spLocks noGrp="1"/>
          </p:cNvSpPr>
          <p:nvPr>
            <p:ph idx="1"/>
          </p:nvPr>
        </p:nvSpPr>
        <p:spPr/>
        <p:txBody>
          <a:bodyPr/>
          <a:lstStyle/>
          <a:p>
            <a:r>
              <a:rPr lang="en-US" dirty="0"/>
              <a:t>Whole genome</a:t>
            </a:r>
          </a:p>
          <a:p>
            <a:pPr lvl="1"/>
            <a:r>
              <a:rPr lang="en-US" dirty="0"/>
              <a:t>Leaving out the repetitive (difficult for sequencing)</a:t>
            </a:r>
          </a:p>
          <a:p>
            <a:pPr lvl="1"/>
            <a:r>
              <a:rPr lang="en-US" dirty="0"/>
              <a:t>Exons that comprise &lt; 3% of genome </a:t>
            </a:r>
          </a:p>
          <a:p>
            <a:pPr lvl="1"/>
            <a:r>
              <a:rPr lang="en-US" dirty="0"/>
              <a:t>Intergenic and introns and exons of a gene</a:t>
            </a:r>
          </a:p>
          <a:p>
            <a:r>
              <a:rPr lang="en-US" dirty="0"/>
              <a:t>Exome sequencing</a:t>
            </a:r>
          </a:p>
          <a:p>
            <a:pPr lvl="1"/>
            <a:r>
              <a:rPr lang="en-US" dirty="0"/>
              <a:t>All the exons of the genome </a:t>
            </a:r>
          </a:p>
          <a:p>
            <a:pPr lvl="2"/>
            <a:r>
              <a:rPr lang="en-US" dirty="0"/>
              <a:t>~20K protein-coding human genes</a:t>
            </a:r>
          </a:p>
        </p:txBody>
      </p:sp>
    </p:spTree>
    <p:extLst>
      <p:ext uri="{BB962C8B-B14F-4D97-AF65-F5344CB8AC3E}">
        <p14:creationId xmlns:p14="http://schemas.microsoft.com/office/powerpoint/2010/main" val="17077371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25" tIns="91425" rIns="91425" bIns="91425" rtlCol="0" anchor="t" anchorCtr="0">
            <a:noAutofit/>
          </a:bodyPr>
          <a:lstStyle/>
          <a:p>
            <a:pPr>
              <a:spcBef>
                <a:spcPts val="0"/>
              </a:spcBef>
            </a:pPr>
            <a:r>
              <a:rPr lang="en-US" u="sng" dirty="0">
                <a:solidFill>
                  <a:schemeClr val="accent6">
                    <a:lumMod val="50000"/>
                  </a:schemeClr>
                </a:solidFill>
              </a:rPr>
              <a:t>8. Variant Calling: Structural Variants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916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8845"/>
          <a:stretch/>
        </p:blipFill>
        <p:spPr bwMode="auto">
          <a:xfrm>
            <a:off x="22275" y="914400"/>
            <a:ext cx="9091803" cy="5252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1021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1155"/>
          <a:stretch/>
        </p:blipFill>
        <p:spPr bwMode="auto">
          <a:xfrm>
            <a:off x="1" y="1458351"/>
            <a:ext cx="9091803" cy="5015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4327676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1143000"/>
          </a:xfrm>
        </p:spPr>
        <p:txBody>
          <a:bodyPr>
            <a:normAutofit/>
          </a:bodyPr>
          <a:lstStyle/>
          <a:p>
            <a:r>
              <a:rPr lang="en-US" u="sng" dirty="0">
                <a:solidFill>
                  <a:schemeClr val="accent6">
                    <a:lumMod val="50000"/>
                  </a:schemeClr>
                </a:solidFill>
              </a:rPr>
              <a:t>9. VCF and </a:t>
            </a:r>
            <a:r>
              <a:rPr lang="en-US" u="sng" dirty="0" err="1">
                <a:solidFill>
                  <a:schemeClr val="accent6">
                    <a:lumMod val="50000"/>
                  </a:schemeClr>
                </a:solidFill>
              </a:rPr>
              <a:t>VCTTools</a:t>
            </a:r>
            <a:endParaRPr lang="en-US"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8108"/>
          <a:stretch/>
        </p:blipFill>
        <p:spPr bwMode="auto">
          <a:xfrm>
            <a:off x="81475" y="914400"/>
            <a:ext cx="8981050" cy="5853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8573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2179" r="2231"/>
          <a:stretch/>
        </p:blipFill>
        <p:spPr bwMode="auto">
          <a:xfrm>
            <a:off x="2" y="649705"/>
            <a:ext cx="9121126" cy="5603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0384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r>
              <a:rPr lang="en-US" dirty="0"/>
              <a:t>VCF File and what we can do with it?</a:t>
            </a:r>
          </a:p>
        </p:txBody>
      </p:sp>
      <p:sp>
        <p:nvSpPr>
          <p:cNvPr id="3" name="Content Placeholder 2"/>
          <p:cNvSpPr>
            <a:spLocks noGrp="1"/>
          </p:cNvSpPr>
          <p:nvPr>
            <p:ph idx="1"/>
          </p:nvPr>
        </p:nvSpPr>
        <p:spPr>
          <a:xfrm>
            <a:off x="0" y="2590800"/>
            <a:ext cx="9144000" cy="2697163"/>
          </a:xfrm>
        </p:spPr>
        <p:txBody>
          <a:bodyPr/>
          <a:lstStyle/>
          <a:p>
            <a:r>
              <a:rPr lang="en-US" dirty="0"/>
              <a:t>Most software require a compressed VCF</a:t>
            </a:r>
          </a:p>
          <a:p>
            <a:r>
              <a:rPr lang="en-US" dirty="0"/>
              <a:t>So, we can compress them using </a:t>
            </a:r>
            <a:r>
              <a:rPr lang="en-US" dirty="0" err="1"/>
              <a:t>linux</a:t>
            </a:r>
            <a:r>
              <a:rPr lang="en-US" dirty="0"/>
              <a:t> command and feed them as input</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5620"/>
          <a:stretch/>
        </p:blipFill>
        <p:spPr bwMode="auto">
          <a:xfrm>
            <a:off x="228600" y="1828800"/>
            <a:ext cx="7045158"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8797"/>
          <a:stretch/>
        </p:blipFill>
        <p:spPr bwMode="auto">
          <a:xfrm>
            <a:off x="228600" y="990600"/>
            <a:ext cx="6697579"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02825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5355"/>
          <a:stretch/>
        </p:blipFill>
        <p:spPr bwMode="auto">
          <a:xfrm>
            <a:off x="17820" y="2895600"/>
            <a:ext cx="9126180" cy="3323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6832" y="762000"/>
            <a:ext cx="8765220" cy="1815882"/>
          </a:xfrm>
          <a:prstGeom prst="rect">
            <a:avLst/>
          </a:prstGeom>
        </p:spPr>
        <p:txBody>
          <a:bodyPr wrap="none">
            <a:spAutoFit/>
          </a:bodyPr>
          <a:lstStyle/>
          <a:p>
            <a:r>
              <a:rPr lang="en-US" sz="2800" dirty="0"/>
              <a:t>We can get stats (depth coverage etc.)</a:t>
            </a:r>
          </a:p>
          <a:p>
            <a:r>
              <a:rPr lang="en-US" sz="2800" dirty="0"/>
              <a:t>For example, using the VCF, we can ask in Chromosome 11,</a:t>
            </a:r>
            <a:br>
              <a:rPr lang="en-US" sz="2800" dirty="0"/>
            </a:br>
            <a:r>
              <a:rPr lang="en-US" sz="2800" dirty="0"/>
              <a:t>from </a:t>
            </a:r>
            <a:r>
              <a:rPr lang="en-US" sz="2800" dirty="0" err="1"/>
              <a:t>mbp</a:t>
            </a:r>
            <a:r>
              <a:rPr lang="en-US" sz="2800" dirty="0"/>
              <a:t> 5200,000 – 5,300,000 what are the variations?</a:t>
            </a:r>
          </a:p>
          <a:p>
            <a:r>
              <a:rPr lang="en-US" sz="2800" dirty="0"/>
              <a:t>This is the Beta Globin Region </a:t>
            </a:r>
          </a:p>
        </p:txBody>
      </p:sp>
    </p:spTree>
    <p:extLst>
      <p:ext uri="{BB962C8B-B14F-4D97-AF65-F5344CB8AC3E}">
        <p14:creationId xmlns:p14="http://schemas.microsoft.com/office/powerpoint/2010/main" val="322943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Coverage</a:t>
            </a:r>
          </a:p>
        </p:txBody>
      </p:sp>
      <p:sp>
        <p:nvSpPr>
          <p:cNvPr id="3" name="Content Placeholder 2"/>
          <p:cNvSpPr>
            <a:spLocks noGrp="1"/>
          </p:cNvSpPr>
          <p:nvPr>
            <p:ph idx="1"/>
          </p:nvPr>
        </p:nvSpPr>
        <p:spPr/>
        <p:txBody>
          <a:bodyPr/>
          <a:lstStyle/>
          <a:p>
            <a:pPr marL="0" indent="0">
              <a:buNone/>
            </a:pPr>
            <a:r>
              <a:rPr lang="en-US" dirty="0"/>
              <a:t> </a:t>
            </a:r>
          </a:p>
        </p:txBody>
      </p:sp>
      <p:graphicFrame>
        <p:nvGraphicFramePr>
          <p:cNvPr id="4" name="Object 3"/>
          <p:cNvGraphicFramePr>
            <a:graphicFrameLocks noChangeAspect="1"/>
          </p:cNvGraphicFramePr>
          <p:nvPr>
            <p:extLst>
              <p:ext uri="{D42A27DB-BD31-4B8C-83A1-F6EECF244321}">
                <p14:modId xmlns:p14="http://schemas.microsoft.com/office/powerpoint/2010/main" val="2412090159"/>
              </p:ext>
            </p:extLst>
          </p:nvPr>
        </p:nvGraphicFramePr>
        <p:xfrm>
          <a:off x="448733" y="1981200"/>
          <a:ext cx="8442569" cy="1473200"/>
        </p:xfrm>
        <a:graphic>
          <a:graphicData uri="http://schemas.openxmlformats.org/presentationml/2006/ole">
            <mc:AlternateContent xmlns:mc="http://schemas.openxmlformats.org/markup-compatibility/2006">
              <mc:Choice xmlns:v="urn:schemas-microsoft-com:vml" Requires="v">
                <p:oleObj spid="_x0000_s5173" name="Equation" r:id="rId3" imgW="3784320" imgH="660240" progId="Equation.3">
                  <p:embed/>
                </p:oleObj>
              </mc:Choice>
              <mc:Fallback>
                <p:oleObj name="Equation" r:id="rId3" imgW="3784320" imgH="660240" progId="Equation.3">
                  <p:embed/>
                  <p:pic>
                    <p:nvPicPr>
                      <p:cNvPr id="0" name=""/>
                      <p:cNvPicPr/>
                      <p:nvPr/>
                    </p:nvPicPr>
                    <p:blipFill>
                      <a:blip r:embed="rId4"/>
                      <a:stretch>
                        <a:fillRect/>
                      </a:stretch>
                    </p:blipFill>
                    <p:spPr>
                      <a:xfrm>
                        <a:off x="448733" y="1981200"/>
                        <a:ext cx="8442569" cy="1473200"/>
                      </a:xfrm>
                      <a:prstGeom prst="rect">
                        <a:avLst/>
                      </a:prstGeom>
                    </p:spPr>
                  </p:pic>
                </p:oleObj>
              </mc:Fallback>
            </mc:AlternateContent>
          </a:graphicData>
        </a:graphic>
      </p:graphicFrame>
    </p:spTree>
    <p:extLst>
      <p:ext uri="{BB962C8B-B14F-4D97-AF65-F5344CB8AC3E}">
        <p14:creationId xmlns:p14="http://schemas.microsoft.com/office/powerpoint/2010/main" val="25366766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can we find VCF files?</a:t>
            </a:r>
          </a:p>
        </p:txBody>
      </p:sp>
      <p:sp>
        <p:nvSpPr>
          <p:cNvPr id="3" name="Content Placeholder 2"/>
          <p:cNvSpPr>
            <a:spLocks noGrp="1"/>
          </p:cNvSpPr>
          <p:nvPr>
            <p:ph idx="1"/>
          </p:nvPr>
        </p:nvSpPr>
        <p:spPr/>
        <p:txBody>
          <a:bodyPr/>
          <a:lstStyle/>
          <a:p>
            <a:r>
              <a:rPr lang="en-US" dirty="0"/>
              <a:t>1000 Genomes</a:t>
            </a:r>
          </a:p>
          <a:p>
            <a:pPr lvl="1"/>
            <a:r>
              <a:rPr lang="en-US" dirty="0"/>
              <a:t>Example 1</a:t>
            </a:r>
          </a:p>
          <a:p>
            <a:pPr lvl="1"/>
            <a:r>
              <a:rPr lang="en-US" dirty="0"/>
              <a:t>Go to ENA site</a:t>
            </a:r>
          </a:p>
          <a:p>
            <a:pPr lvl="1"/>
            <a:r>
              <a:rPr lang="en-US" dirty="0"/>
              <a:t>Search for </a:t>
            </a:r>
            <a:r>
              <a:rPr lang="en-US" b="1" dirty="0">
                <a:solidFill>
                  <a:srgbClr val="00B050"/>
                </a:solidFill>
              </a:rPr>
              <a:t>ERZ015345 </a:t>
            </a:r>
          </a:p>
          <a:p>
            <a:pPr lvl="2"/>
            <a:r>
              <a:rPr lang="en-US" b="1" dirty="0">
                <a:solidFill>
                  <a:srgbClr val="00B050"/>
                </a:solidFill>
              </a:rPr>
              <a:t>Send the </a:t>
            </a:r>
            <a:r>
              <a:rPr lang="en-US" b="1" dirty="0" err="1">
                <a:solidFill>
                  <a:srgbClr val="00B050"/>
                </a:solidFill>
              </a:rPr>
              <a:t>vcf</a:t>
            </a:r>
            <a:r>
              <a:rPr lang="en-US" b="1" dirty="0">
                <a:solidFill>
                  <a:srgbClr val="00B050"/>
                </a:solidFill>
              </a:rPr>
              <a:t> to galaxy or download </a:t>
            </a:r>
          </a:p>
          <a:p>
            <a:pPr lvl="1"/>
            <a:r>
              <a:rPr lang="en-US" b="1" dirty="0">
                <a:solidFill>
                  <a:srgbClr val="00B050"/>
                </a:solidFill>
              </a:rPr>
              <a:t>Example 2 </a:t>
            </a:r>
          </a:p>
          <a:p>
            <a:pPr lvl="1"/>
            <a:r>
              <a:rPr lang="en-US" b="1" dirty="0">
                <a:solidFill>
                  <a:srgbClr val="00B050"/>
                </a:solidFill>
              </a:rPr>
              <a:t>Go to NCBI </a:t>
            </a:r>
          </a:p>
          <a:p>
            <a:pPr lvl="1"/>
            <a:endParaRPr lang="en-US" b="1" dirty="0">
              <a:solidFill>
                <a:srgbClr val="00B050"/>
              </a:solidFill>
            </a:endParaRPr>
          </a:p>
          <a:p>
            <a:endParaRPr lang="en-US" b="1" dirty="0">
              <a:solidFill>
                <a:srgbClr val="00B050"/>
              </a:solidFill>
            </a:endParaRPr>
          </a:p>
        </p:txBody>
      </p:sp>
      <p:sp>
        <p:nvSpPr>
          <p:cNvPr id="4" name="Rectangle 3"/>
          <p:cNvSpPr/>
          <p:nvPr/>
        </p:nvSpPr>
        <p:spPr>
          <a:xfrm>
            <a:off x="1295400" y="5257800"/>
            <a:ext cx="6705600" cy="369332"/>
          </a:xfrm>
          <a:prstGeom prst="rect">
            <a:avLst/>
          </a:prstGeom>
        </p:spPr>
        <p:txBody>
          <a:bodyPr wrap="square">
            <a:spAutoFit/>
          </a:bodyPr>
          <a:lstStyle/>
          <a:p>
            <a:r>
              <a:rPr lang="en-US" dirty="0">
                <a:hlinkClick r:id="rId2"/>
              </a:rPr>
              <a:t>ftp://ftp.ncbi.nih.gov/snp/organisms/human_9606/VCF/</a:t>
            </a:r>
            <a:r>
              <a:rPr lang="en-US" dirty="0"/>
              <a:t> </a:t>
            </a:r>
          </a:p>
        </p:txBody>
      </p:sp>
    </p:spTree>
    <p:extLst>
      <p:ext uri="{BB962C8B-B14F-4D97-AF65-F5344CB8AC3E}">
        <p14:creationId xmlns:p14="http://schemas.microsoft.com/office/powerpoint/2010/main" val="13947554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u="sng" dirty="0">
                <a:solidFill>
                  <a:schemeClr val="accent6">
                    <a:lumMod val="50000"/>
                  </a:schemeClr>
                </a:solidFill>
              </a:rPr>
              <a:t>10. How to visualize the variant files</a:t>
            </a:r>
          </a:p>
        </p:txBody>
      </p:sp>
      <p:sp>
        <p:nvSpPr>
          <p:cNvPr id="3" name="Content Placeholder 2"/>
          <p:cNvSpPr>
            <a:spLocks noGrp="1"/>
          </p:cNvSpPr>
          <p:nvPr>
            <p:ph idx="1"/>
          </p:nvPr>
        </p:nvSpPr>
        <p:spPr/>
        <p:txBody>
          <a:bodyPr/>
          <a:lstStyle/>
          <a:p>
            <a:pPr lvl="1"/>
            <a:r>
              <a:rPr lang="en-US" dirty="0"/>
              <a:t> </a:t>
            </a:r>
            <a:r>
              <a:rPr lang="en-US" dirty="0" err="1"/>
              <a:t>SamTools</a:t>
            </a:r>
            <a:r>
              <a:rPr lang="en-US" dirty="0"/>
              <a:t> and IGV are good software for visualizing the HGV data </a:t>
            </a:r>
          </a:p>
          <a:p>
            <a:pPr lvl="1"/>
            <a:r>
              <a:rPr lang="en-US" dirty="0" err="1"/>
              <a:t>gwbench</a:t>
            </a:r>
            <a:endParaRPr lang="en-US" dirty="0"/>
          </a:p>
          <a:p>
            <a:endParaRPr lang="en-US" dirty="0"/>
          </a:p>
        </p:txBody>
      </p:sp>
    </p:spTree>
    <p:extLst>
      <p:ext uri="{BB962C8B-B14F-4D97-AF65-F5344CB8AC3E}">
        <p14:creationId xmlns:p14="http://schemas.microsoft.com/office/powerpoint/2010/main" val="3204963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Sanger Sequencing</a:t>
            </a:r>
            <a:br>
              <a:rPr lang="en-US" dirty="0"/>
            </a:br>
            <a:endParaRPr lang="en-US" dirty="0"/>
          </a:p>
        </p:txBody>
      </p:sp>
      <p:sp>
        <p:nvSpPr>
          <p:cNvPr id="3" name="Text Placeholder 2"/>
          <p:cNvSpPr>
            <a:spLocks noGrp="1"/>
          </p:cNvSpPr>
          <p:nvPr>
            <p:ph type="subTitle" idx="1"/>
          </p:nvPr>
        </p:nvSpPr>
        <p:spPr/>
        <p:txBody>
          <a:bodyPr/>
          <a:lstStyle/>
          <a:p>
            <a:endParaRPr lang="en-US" dirty="0"/>
          </a:p>
        </p:txBody>
      </p:sp>
      <p:sp>
        <p:nvSpPr>
          <p:cNvPr id="2" name="Date Placeholder 1"/>
          <p:cNvSpPr>
            <a:spLocks noGrp="1"/>
          </p:cNvSpPr>
          <p:nvPr>
            <p:ph type="dt" sz="half" idx="10"/>
          </p:nvPr>
        </p:nvSpPr>
        <p:spPr/>
        <p:txBody>
          <a:bodyPr/>
          <a:lstStyle/>
          <a:p>
            <a:pPr>
              <a:defRPr/>
            </a:pPr>
            <a:fld id="{049C3DCD-E66B-41EC-A438-2000B86254AF}" type="datetime1">
              <a:rPr lang="en-US" smtClean="0"/>
              <a:t>4/14/2018</a:t>
            </a:fld>
            <a:endParaRPr lang="en-US"/>
          </a:p>
        </p:txBody>
      </p:sp>
      <p:sp>
        <p:nvSpPr>
          <p:cNvPr id="5" name="Footer Placeholder 4"/>
          <p:cNvSpPr>
            <a:spLocks noGrp="1"/>
          </p:cNvSpPr>
          <p:nvPr>
            <p:ph type="ftr" sz="quarter" idx="11"/>
          </p:nvPr>
        </p:nvSpPr>
        <p:spPr/>
        <p:txBody>
          <a:bodyPr/>
          <a:lstStyle/>
          <a:p>
            <a:pPr>
              <a:defRPr/>
            </a:pPr>
            <a:r>
              <a:rPr lang="en-US"/>
              <a:t>Dr. S. Ravichandran, Ph.D.</a:t>
            </a:r>
          </a:p>
        </p:txBody>
      </p:sp>
      <p:sp>
        <p:nvSpPr>
          <p:cNvPr id="6" name="Slide Number Placeholder 5"/>
          <p:cNvSpPr>
            <a:spLocks noGrp="1"/>
          </p:cNvSpPr>
          <p:nvPr>
            <p:ph type="sldNum" sz="quarter" idx="12"/>
          </p:nvPr>
        </p:nvSpPr>
        <p:spPr/>
        <p:txBody>
          <a:bodyPr/>
          <a:lstStyle/>
          <a:p>
            <a:pPr>
              <a:defRPr/>
            </a:pPr>
            <a:fld id="{B73C57DE-288D-482D-9CBB-A0C2932D3E9B}" type="slidenum">
              <a:rPr lang="en-US" smtClean="0"/>
              <a:pPr>
                <a:defRPr/>
              </a:pPr>
              <a:t>13</a:t>
            </a:fld>
            <a:endParaRPr lang="en-US"/>
          </a:p>
        </p:txBody>
      </p:sp>
    </p:spTree>
    <p:extLst>
      <p:ext uri="{BB962C8B-B14F-4D97-AF65-F5344CB8AC3E}">
        <p14:creationId xmlns:p14="http://schemas.microsoft.com/office/powerpoint/2010/main" val="38611871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u="sng" dirty="0">
                <a:solidFill>
                  <a:schemeClr val="accent6">
                    <a:lumMod val="50000"/>
                  </a:schemeClr>
                </a:solidFill>
              </a:rPr>
              <a:t>10. Biological Significance of variations</a:t>
            </a:r>
          </a:p>
        </p:txBody>
      </p:sp>
      <p:sp>
        <p:nvSpPr>
          <p:cNvPr id="3" name="Content Placeholder 2"/>
          <p:cNvSpPr>
            <a:spLocks noGrp="1"/>
          </p:cNvSpPr>
          <p:nvPr>
            <p:ph idx="1"/>
          </p:nvPr>
        </p:nvSpPr>
        <p:spPr/>
        <p:txBody>
          <a:bodyPr/>
          <a:lstStyle/>
          <a:p>
            <a:r>
              <a:rPr lang="en-US" dirty="0"/>
              <a:t>SIFT</a:t>
            </a:r>
          </a:p>
          <a:p>
            <a:r>
              <a:rPr lang="en-US" dirty="0"/>
              <a:t>AVIA</a:t>
            </a:r>
          </a:p>
          <a:p>
            <a:r>
              <a:rPr lang="en-US" dirty="0" err="1"/>
              <a:t>MutationTaster</a:t>
            </a:r>
            <a:endParaRPr lang="en-US" dirty="0"/>
          </a:p>
          <a:p>
            <a:r>
              <a:rPr lang="en-US" dirty="0"/>
              <a:t>MORE ON THESE on a future class</a:t>
            </a:r>
          </a:p>
        </p:txBody>
      </p:sp>
    </p:spTree>
    <p:extLst>
      <p:ext uri="{BB962C8B-B14F-4D97-AF65-F5344CB8AC3E}">
        <p14:creationId xmlns:p14="http://schemas.microsoft.com/office/powerpoint/2010/main" val="29837539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things to try after the class</a:t>
            </a:r>
          </a:p>
        </p:txBody>
      </p:sp>
      <p:sp>
        <p:nvSpPr>
          <p:cNvPr id="3" name="Content Placeholder 2"/>
          <p:cNvSpPr>
            <a:spLocks noGrp="1"/>
          </p:cNvSpPr>
          <p:nvPr>
            <p:ph idx="1"/>
          </p:nvPr>
        </p:nvSpPr>
        <p:spPr/>
        <p:txBody>
          <a:bodyPr>
            <a:normAutofit fontScale="92500" lnSpcReduction="20000"/>
          </a:bodyPr>
          <a:lstStyle/>
          <a:p>
            <a:r>
              <a:rPr lang="en-US" dirty="0"/>
              <a:t>SRA website</a:t>
            </a:r>
          </a:p>
          <a:p>
            <a:r>
              <a:rPr lang="en-US" dirty="0"/>
              <a:t>SRA toolkit software</a:t>
            </a:r>
          </a:p>
          <a:p>
            <a:r>
              <a:rPr lang="en-US" dirty="0" err="1"/>
              <a:t>FastQC</a:t>
            </a:r>
            <a:r>
              <a:rPr lang="en-US" dirty="0"/>
              <a:t> Software  also avail via Galaxy</a:t>
            </a:r>
          </a:p>
          <a:p>
            <a:r>
              <a:rPr lang="en-US" dirty="0"/>
              <a:t>Bowtie2</a:t>
            </a:r>
          </a:p>
          <a:p>
            <a:pPr lvl="1"/>
            <a:r>
              <a:rPr lang="en-US" dirty="0"/>
              <a:t>Index the whole human chromosome will </a:t>
            </a:r>
          </a:p>
          <a:p>
            <a:pPr lvl="1"/>
            <a:r>
              <a:rPr lang="en-US" dirty="0"/>
              <a:t>Linux machine with </a:t>
            </a:r>
            <a:r>
              <a:rPr lang="en-US" dirty="0">
                <a:solidFill>
                  <a:srgbClr val="00B050"/>
                </a:solidFill>
              </a:rPr>
              <a:t>at least 8 GB of memory</a:t>
            </a:r>
            <a:r>
              <a:rPr lang="en-US" dirty="0"/>
              <a:t> and many terabytes of storage)</a:t>
            </a:r>
          </a:p>
          <a:p>
            <a:r>
              <a:rPr lang="en-US" dirty="0" err="1"/>
              <a:t>SAMTools</a:t>
            </a:r>
            <a:r>
              <a:rPr lang="en-US" dirty="0"/>
              <a:t> (library and a software)</a:t>
            </a:r>
          </a:p>
          <a:p>
            <a:pPr lvl="1"/>
            <a:endParaRPr lang="en-US" dirty="0"/>
          </a:p>
          <a:p>
            <a:r>
              <a:rPr lang="en-US" dirty="0"/>
              <a:t>Copy file, </a:t>
            </a:r>
            <a:r>
              <a:rPr lang="en" dirty="0">
                <a:solidFill>
                  <a:srgbClr val="00B050"/>
                </a:solidFill>
              </a:rPr>
              <a:t>targeted101genes.fa</a:t>
            </a:r>
            <a:r>
              <a:rPr lang="en" dirty="0"/>
              <a:t> from Book site</a:t>
            </a:r>
            <a:endParaRPr lang="en-US" dirty="0"/>
          </a:p>
          <a:p>
            <a:endParaRPr lang="en-US" dirty="0"/>
          </a:p>
        </p:txBody>
      </p:sp>
    </p:spTree>
    <p:extLst>
      <p:ext uri="{BB962C8B-B14F-4D97-AF65-F5344CB8AC3E}">
        <p14:creationId xmlns:p14="http://schemas.microsoft.com/office/powerpoint/2010/main" val="42715087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Class Work</a:t>
            </a:r>
          </a:p>
        </p:txBody>
      </p:sp>
      <p:sp>
        <p:nvSpPr>
          <p:cNvPr id="3" name="Content Placeholder 2"/>
          <p:cNvSpPr>
            <a:spLocks noGrp="1"/>
          </p:cNvSpPr>
          <p:nvPr>
            <p:ph idx="1"/>
          </p:nvPr>
        </p:nvSpPr>
        <p:spPr>
          <a:xfrm>
            <a:off x="457200" y="1600200"/>
            <a:ext cx="8686800" cy="4525963"/>
          </a:xfrm>
        </p:spPr>
        <p:txBody>
          <a:bodyPr>
            <a:normAutofit/>
          </a:bodyPr>
          <a:lstStyle/>
          <a:p>
            <a:pPr marL="0" indent="0">
              <a:buNone/>
            </a:pPr>
            <a:r>
              <a:rPr lang="en-US" dirty="0"/>
              <a:t>Complete the Self-test Quiz</a:t>
            </a:r>
            <a:br>
              <a:rPr lang="en-US" dirty="0">
                <a:solidFill>
                  <a:srgbClr val="FF0000"/>
                </a:solidFill>
              </a:rPr>
            </a:br>
            <a:endParaRPr lang="en-US" dirty="0">
              <a:solidFill>
                <a:srgbClr val="FF0000"/>
              </a:solidFill>
            </a:endParaRPr>
          </a:p>
          <a:p>
            <a:pPr marL="0" indent="0">
              <a:buNone/>
            </a:pPr>
            <a:r>
              <a:rPr lang="en-US" dirty="0"/>
              <a:t>The following are the assigned </a:t>
            </a:r>
            <a:r>
              <a:rPr lang="en-US" dirty="0">
                <a:solidFill>
                  <a:srgbClr val="0000FF"/>
                </a:solidFill>
              </a:rPr>
              <a:t>Problems/Computer Lab</a:t>
            </a:r>
            <a:r>
              <a:rPr lang="en-US" dirty="0"/>
              <a:t> for this week:  </a:t>
            </a:r>
          </a:p>
          <a:p>
            <a:pPr lvl="1"/>
            <a:r>
              <a:rPr lang="en-US" dirty="0"/>
              <a:t>9-2, 9-3</a:t>
            </a:r>
          </a:p>
          <a:p>
            <a:pPr lvl="1"/>
            <a:r>
              <a:rPr lang="en-US" dirty="0"/>
              <a:t>The following questions is not part of the book computer lab set</a:t>
            </a:r>
          </a:p>
          <a:p>
            <a:pPr lvl="2"/>
            <a:r>
              <a:rPr lang="en-US" dirty="0"/>
              <a:t>Use NA12878 or other NGS data and use a gene of your interest and do a SRA-blast</a:t>
            </a:r>
          </a:p>
          <a:p>
            <a:pPr lvl="1"/>
            <a:endParaRPr lang="en-US" dirty="0"/>
          </a:p>
        </p:txBody>
      </p:sp>
    </p:spTree>
    <p:extLst>
      <p:ext uri="{BB962C8B-B14F-4D97-AF65-F5344CB8AC3E}">
        <p14:creationId xmlns:p14="http://schemas.microsoft.com/office/powerpoint/2010/main" val="2600105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Steps</a:t>
            </a:r>
          </a:p>
        </p:txBody>
      </p:sp>
      <p:sp>
        <p:nvSpPr>
          <p:cNvPr id="3" name="Content Placeholder 2"/>
          <p:cNvSpPr>
            <a:spLocks noGrp="1"/>
          </p:cNvSpPr>
          <p:nvPr>
            <p:ph idx="1"/>
          </p:nvPr>
        </p:nvSpPr>
        <p:spPr/>
        <p:txBody>
          <a:bodyPr/>
          <a:lstStyle/>
          <a:p>
            <a:r>
              <a:rPr lang="en-US" dirty="0" err="1"/>
              <a:t>Dideoxynucleotide</a:t>
            </a:r>
            <a:r>
              <a:rPr lang="en-US" dirty="0"/>
              <a:t> sequencing</a:t>
            </a:r>
          </a:p>
          <a:p>
            <a:r>
              <a:rPr lang="en-US" dirty="0"/>
              <a:t>Obtain a template (DNA) </a:t>
            </a:r>
          </a:p>
          <a:p>
            <a:pPr lvl="1"/>
            <a:r>
              <a:rPr lang="en-US" dirty="0"/>
              <a:t>Denature to get a single strand DNA</a:t>
            </a:r>
          </a:p>
          <a:p>
            <a:r>
              <a:rPr lang="en-US" dirty="0"/>
              <a:t>Primer (20 </a:t>
            </a:r>
            <a:r>
              <a:rPr lang="en-US" dirty="0" err="1"/>
              <a:t>nts</a:t>
            </a:r>
            <a:r>
              <a:rPr lang="en-US" dirty="0"/>
              <a:t> complementary to the strand being sequenced)</a:t>
            </a:r>
          </a:p>
          <a:p>
            <a:r>
              <a:rPr lang="en-US" dirty="0"/>
              <a:t>DNA Polymerase </a:t>
            </a:r>
          </a:p>
          <a:p>
            <a:r>
              <a:rPr lang="en-US" dirty="0"/>
              <a:t>4 dNTPs </a:t>
            </a:r>
          </a:p>
        </p:txBody>
      </p:sp>
    </p:spTree>
    <p:extLst>
      <p:ext uri="{BB962C8B-B14F-4D97-AF65-F5344CB8AC3E}">
        <p14:creationId xmlns:p14="http://schemas.microsoft.com/office/powerpoint/2010/main" val="383179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7997A117-1957-4129-A544-87E89E302329}" type="datetime1">
              <a:rPr lang="en-US" smtClean="0"/>
              <a:t>4/14/2018</a:t>
            </a:fld>
            <a:endParaRPr lang="en-US"/>
          </a:p>
        </p:txBody>
      </p:sp>
      <p:sp>
        <p:nvSpPr>
          <p:cNvPr id="5" name="Footer Placeholder 4"/>
          <p:cNvSpPr>
            <a:spLocks noGrp="1"/>
          </p:cNvSpPr>
          <p:nvPr>
            <p:ph type="ftr" sz="quarter" idx="11"/>
          </p:nvPr>
        </p:nvSpPr>
        <p:spPr/>
        <p:txBody>
          <a:bodyPr/>
          <a:lstStyle/>
          <a:p>
            <a:pPr>
              <a:defRPr/>
            </a:pPr>
            <a:r>
              <a:rPr lang="en-US"/>
              <a:t>Dr. S. Ravichandran, Ph.D.</a:t>
            </a:r>
          </a:p>
        </p:txBody>
      </p:sp>
      <p:sp>
        <p:nvSpPr>
          <p:cNvPr id="6" name="Slide Number Placeholder 5"/>
          <p:cNvSpPr>
            <a:spLocks noGrp="1"/>
          </p:cNvSpPr>
          <p:nvPr>
            <p:ph type="sldNum" sz="quarter" idx="12"/>
          </p:nvPr>
        </p:nvSpPr>
        <p:spPr/>
        <p:txBody>
          <a:bodyPr/>
          <a:lstStyle/>
          <a:p>
            <a:pPr>
              <a:defRPr/>
            </a:pPr>
            <a:fld id="{601C58E7-A07A-468A-8745-DD42767729E3}" type="slidenum">
              <a:rPr lang="en-US" smtClean="0"/>
              <a:pPr>
                <a:defRPr/>
              </a:pPr>
              <a:t>15</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561146760"/>
              </p:ext>
            </p:extLst>
          </p:nvPr>
        </p:nvGraphicFramePr>
        <p:xfrm>
          <a:off x="881063" y="700088"/>
          <a:ext cx="7381875" cy="5457825"/>
        </p:xfrm>
        <a:graphic>
          <a:graphicData uri="http://schemas.openxmlformats.org/presentationml/2006/ole">
            <mc:AlternateContent xmlns:mc="http://schemas.openxmlformats.org/markup-compatibility/2006">
              <mc:Choice xmlns:v="urn:schemas-microsoft-com:vml" Requires="v">
                <p:oleObj spid="_x0000_s2353" name="ChemSketch" r:id="rId3" imgW="9835200" imgH="7256160" progId="ACD.ChemSketch.20">
                  <p:embed/>
                </p:oleObj>
              </mc:Choice>
              <mc:Fallback>
                <p:oleObj name="ChemSketch" r:id="rId3" imgW="9835200" imgH="7256160" progId="ACD.ChemSketch.20">
                  <p:embed/>
                  <p:pic>
                    <p:nvPicPr>
                      <p:cNvPr id="0" name=""/>
                      <p:cNvPicPr/>
                      <p:nvPr/>
                    </p:nvPicPr>
                    <p:blipFill>
                      <a:blip r:embed="rId4"/>
                      <a:stretch>
                        <a:fillRect/>
                      </a:stretch>
                    </p:blipFill>
                    <p:spPr>
                      <a:xfrm>
                        <a:off x="881063" y="700088"/>
                        <a:ext cx="7381875" cy="5457825"/>
                      </a:xfrm>
                      <a:prstGeom prst="rect">
                        <a:avLst/>
                      </a:prstGeom>
                    </p:spPr>
                  </p:pic>
                </p:oleObj>
              </mc:Fallback>
            </mc:AlternateContent>
          </a:graphicData>
        </a:graphic>
      </p:graphicFrame>
      <p:sp>
        <p:nvSpPr>
          <p:cNvPr id="2" name="Rectangle 1"/>
          <p:cNvSpPr/>
          <p:nvPr/>
        </p:nvSpPr>
        <p:spPr>
          <a:xfrm>
            <a:off x="-30018" y="46872"/>
            <a:ext cx="9029138" cy="646331"/>
          </a:xfrm>
          <a:prstGeom prst="rect">
            <a:avLst/>
          </a:prstGeom>
        </p:spPr>
        <p:txBody>
          <a:bodyPr wrap="none">
            <a:spAutoFit/>
          </a:bodyPr>
          <a:lstStyle/>
          <a:p>
            <a:r>
              <a:rPr lang="en-US" dirty="0"/>
              <a:t>2′-deoxynucleotides (dNTPs) for extension, For example, 2′-deoxythymidine triphosphate </a:t>
            </a:r>
            <a:br>
              <a:rPr lang="en-US" dirty="0"/>
            </a:br>
            <a:r>
              <a:rPr lang="en-US" dirty="0" err="1"/>
              <a:t>dideoxynucleotide</a:t>
            </a:r>
            <a:r>
              <a:rPr lang="en-US" dirty="0"/>
              <a:t> (</a:t>
            </a:r>
            <a:r>
              <a:rPr lang="en-US" dirty="0" err="1"/>
              <a:t>ddNTP</a:t>
            </a:r>
            <a:r>
              <a:rPr lang="en-US" dirty="0"/>
              <a:t>) for inhibition. For example, 2′,3′-dideoxythymidine triphosphate </a:t>
            </a:r>
          </a:p>
        </p:txBody>
      </p:sp>
    </p:spTree>
    <p:extLst>
      <p:ext uri="{BB962C8B-B14F-4D97-AF65-F5344CB8AC3E}">
        <p14:creationId xmlns:p14="http://schemas.microsoft.com/office/powerpoint/2010/main" val="1900456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620737591"/>
              </p:ext>
            </p:extLst>
          </p:nvPr>
        </p:nvGraphicFramePr>
        <p:xfrm>
          <a:off x="835025" y="231775"/>
          <a:ext cx="7475538" cy="6396038"/>
        </p:xfrm>
        <a:graphic>
          <a:graphicData uri="http://schemas.openxmlformats.org/presentationml/2006/ole">
            <mc:AlternateContent xmlns:mc="http://schemas.openxmlformats.org/markup-compatibility/2006">
              <mc:Choice xmlns:v="urn:schemas-microsoft-com:vml" Requires="v">
                <p:oleObj spid="_x0000_s3377" name="ChemSketch" r:id="rId3" imgW="7475040" imgH="6396480" progId="ACD.ChemSketch.20">
                  <p:embed/>
                </p:oleObj>
              </mc:Choice>
              <mc:Fallback>
                <p:oleObj name="ChemSketch" r:id="rId3" imgW="7475040" imgH="6396480" progId="ACD.ChemSketch.20">
                  <p:embed/>
                  <p:pic>
                    <p:nvPicPr>
                      <p:cNvPr id="0" name=""/>
                      <p:cNvPicPr/>
                      <p:nvPr/>
                    </p:nvPicPr>
                    <p:blipFill>
                      <a:blip r:embed="rId4"/>
                      <a:stretch>
                        <a:fillRect/>
                      </a:stretch>
                    </p:blipFill>
                    <p:spPr>
                      <a:xfrm>
                        <a:off x="835025" y="231775"/>
                        <a:ext cx="7475538" cy="6396038"/>
                      </a:xfrm>
                      <a:prstGeom prst="rect">
                        <a:avLst/>
                      </a:prstGeom>
                    </p:spPr>
                  </p:pic>
                </p:oleObj>
              </mc:Fallback>
            </mc:AlternateContent>
          </a:graphicData>
        </a:graphic>
      </p:graphicFrame>
      <p:sp>
        <p:nvSpPr>
          <p:cNvPr id="4" name="TextBox 3"/>
          <p:cNvSpPr txBox="1"/>
          <p:nvPr/>
        </p:nvSpPr>
        <p:spPr>
          <a:xfrm>
            <a:off x="5959736" y="1237564"/>
            <a:ext cx="2495774" cy="646331"/>
          </a:xfrm>
          <a:prstGeom prst="rect">
            <a:avLst/>
          </a:prstGeom>
          <a:noFill/>
        </p:spPr>
        <p:txBody>
          <a:bodyPr wrap="square" rtlCol="0">
            <a:spAutoFit/>
          </a:bodyPr>
          <a:lstStyle/>
          <a:p>
            <a:r>
              <a:rPr lang="en-US" dirty="0"/>
              <a:t>No 3-OH group, so extension will halt</a:t>
            </a:r>
          </a:p>
        </p:txBody>
      </p:sp>
      <p:sp>
        <p:nvSpPr>
          <p:cNvPr id="2" name="TextBox 1"/>
          <p:cNvSpPr txBox="1"/>
          <p:nvPr/>
        </p:nvSpPr>
        <p:spPr>
          <a:xfrm>
            <a:off x="4561242" y="139849"/>
            <a:ext cx="4582758" cy="646331"/>
          </a:xfrm>
          <a:prstGeom prst="rect">
            <a:avLst/>
          </a:prstGeom>
          <a:noFill/>
        </p:spPr>
        <p:txBody>
          <a:bodyPr wrap="square" rtlCol="0">
            <a:spAutoFit/>
          </a:bodyPr>
          <a:lstStyle/>
          <a:p>
            <a:r>
              <a:rPr lang="en-US" dirty="0"/>
              <a:t>This was initially used in the HGP (more on this later)</a:t>
            </a:r>
          </a:p>
        </p:txBody>
      </p:sp>
      <p:sp>
        <p:nvSpPr>
          <p:cNvPr id="5" name="Date Placeholder 4"/>
          <p:cNvSpPr>
            <a:spLocks noGrp="1"/>
          </p:cNvSpPr>
          <p:nvPr>
            <p:ph type="dt" sz="half" idx="10"/>
          </p:nvPr>
        </p:nvSpPr>
        <p:spPr/>
        <p:txBody>
          <a:bodyPr/>
          <a:lstStyle/>
          <a:p>
            <a:pPr>
              <a:defRPr/>
            </a:pPr>
            <a:fld id="{C493BF33-9774-4282-A81F-D423EC72A428}" type="datetime1">
              <a:rPr lang="en-US" smtClean="0"/>
              <a:t>4/14/2018</a:t>
            </a:fld>
            <a:endParaRPr lang="en-US"/>
          </a:p>
        </p:txBody>
      </p:sp>
      <p:sp>
        <p:nvSpPr>
          <p:cNvPr id="6" name="Footer Placeholder 5"/>
          <p:cNvSpPr>
            <a:spLocks noGrp="1"/>
          </p:cNvSpPr>
          <p:nvPr>
            <p:ph type="ftr" sz="quarter" idx="11"/>
          </p:nvPr>
        </p:nvSpPr>
        <p:spPr/>
        <p:txBody>
          <a:bodyPr/>
          <a:lstStyle/>
          <a:p>
            <a:pPr>
              <a:defRPr/>
            </a:pPr>
            <a:r>
              <a:rPr lang="en-US"/>
              <a:t>Dr. S. Ravichandran, Ph.D.</a:t>
            </a:r>
          </a:p>
        </p:txBody>
      </p:sp>
      <p:sp>
        <p:nvSpPr>
          <p:cNvPr id="7" name="Slide Number Placeholder 6"/>
          <p:cNvSpPr>
            <a:spLocks noGrp="1"/>
          </p:cNvSpPr>
          <p:nvPr>
            <p:ph type="sldNum" sz="quarter" idx="12"/>
          </p:nvPr>
        </p:nvSpPr>
        <p:spPr/>
        <p:txBody>
          <a:bodyPr/>
          <a:lstStyle/>
          <a:p>
            <a:pPr>
              <a:defRPr/>
            </a:pPr>
            <a:fld id="{35AD6624-84B6-4F63-8D40-27E7FA15EE20}" type="slidenum">
              <a:rPr lang="en-US" smtClean="0"/>
              <a:pPr>
                <a:defRPr/>
              </a:pPr>
              <a:t>16</a:t>
            </a:fld>
            <a:endParaRPr lang="en-US"/>
          </a:p>
        </p:txBody>
      </p:sp>
    </p:spTree>
    <p:extLst>
      <p:ext uri="{BB962C8B-B14F-4D97-AF65-F5344CB8AC3E}">
        <p14:creationId xmlns:p14="http://schemas.microsoft.com/office/powerpoint/2010/main" val="1715923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15397" y="13837"/>
            <a:ext cx="9144000" cy="1143000"/>
          </a:xfrm>
        </p:spPr>
        <p:txBody>
          <a:bodyPr/>
          <a:lstStyle/>
          <a:p>
            <a:r>
              <a:rPr lang="en-US" dirty="0"/>
              <a:t>Sanger Sequencing</a:t>
            </a:r>
            <a:br>
              <a:rPr lang="en-US" dirty="0"/>
            </a:br>
            <a:r>
              <a:rPr lang="en-US" dirty="0"/>
              <a:t>Pre next-gen or First-gen sequencing</a:t>
            </a:r>
          </a:p>
        </p:txBody>
      </p:sp>
      <p:sp>
        <p:nvSpPr>
          <p:cNvPr id="66562" name="Content Placeholder 2"/>
          <p:cNvSpPr>
            <a:spLocks noGrp="1"/>
          </p:cNvSpPr>
          <p:nvPr>
            <p:ph idx="1"/>
          </p:nvPr>
        </p:nvSpPr>
        <p:spPr>
          <a:xfrm>
            <a:off x="73926" y="1260706"/>
            <a:ext cx="8229600" cy="733425"/>
          </a:xfrm>
        </p:spPr>
        <p:txBody>
          <a:bodyPr/>
          <a:lstStyle/>
          <a:p>
            <a:r>
              <a:rPr lang="en-US" dirty="0"/>
              <a:t>Sequencing Reaction</a:t>
            </a:r>
          </a:p>
        </p:txBody>
      </p:sp>
      <p:grpSp>
        <p:nvGrpSpPr>
          <p:cNvPr id="91" name="Group 90"/>
          <p:cNvGrpSpPr>
            <a:grpSpLocks/>
          </p:cNvGrpSpPr>
          <p:nvPr/>
        </p:nvGrpSpPr>
        <p:grpSpPr bwMode="auto">
          <a:xfrm>
            <a:off x="5675313" y="4997450"/>
            <a:ext cx="3184525" cy="1582738"/>
            <a:chOff x="5675587" y="4997669"/>
            <a:chExt cx="3184635" cy="1583277"/>
          </a:xfrm>
        </p:grpSpPr>
        <p:grpSp>
          <p:nvGrpSpPr>
            <p:cNvPr id="66609" name="Group 89"/>
            <p:cNvGrpSpPr>
              <a:grpSpLocks/>
            </p:cNvGrpSpPr>
            <p:nvPr/>
          </p:nvGrpSpPr>
          <p:grpSpPr bwMode="auto">
            <a:xfrm>
              <a:off x="6721366" y="4997669"/>
              <a:ext cx="2138856" cy="1572767"/>
              <a:chOff x="6721366" y="4997669"/>
              <a:chExt cx="2138856" cy="1572767"/>
            </a:xfrm>
          </p:grpSpPr>
          <p:sp>
            <p:nvSpPr>
              <p:cNvPr id="66611" name="TextBox 17"/>
              <p:cNvSpPr txBox="1">
                <a:spLocks noChangeArrowheads="1"/>
              </p:cNvSpPr>
              <p:nvPr/>
            </p:nvSpPr>
            <p:spPr bwMode="auto">
              <a:xfrm>
                <a:off x="6721366" y="6201104"/>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T</a:t>
                </a:r>
              </a:p>
            </p:txBody>
          </p:sp>
          <p:sp>
            <p:nvSpPr>
              <p:cNvPr id="66612" name="TextBox 20"/>
              <p:cNvSpPr txBox="1">
                <a:spLocks noChangeArrowheads="1"/>
              </p:cNvSpPr>
              <p:nvPr/>
            </p:nvSpPr>
            <p:spPr bwMode="auto">
              <a:xfrm>
                <a:off x="7441325" y="5864773"/>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G</a:t>
                </a:r>
              </a:p>
            </p:txBody>
          </p:sp>
          <p:sp>
            <p:nvSpPr>
              <p:cNvPr id="66613" name="TextBox 21"/>
              <p:cNvSpPr txBox="1">
                <a:spLocks noChangeArrowheads="1"/>
              </p:cNvSpPr>
              <p:nvPr/>
            </p:nvSpPr>
            <p:spPr bwMode="auto">
              <a:xfrm>
                <a:off x="8403022" y="6195848"/>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G</a:t>
                </a:r>
              </a:p>
            </p:txBody>
          </p:sp>
          <p:sp>
            <p:nvSpPr>
              <p:cNvPr id="66614" name="TextBox 25"/>
              <p:cNvSpPr txBox="1">
                <a:spLocks noChangeArrowheads="1"/>
              </p:cNvSpPr>
              <p:nvPr/>
            </p:nvSpPr>
            <p:spPr bwMode="auto">
              <a:xfrm>
                <a:off x="7425559" y="4997669"/>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C</a:t>
                </a:r>
              </a:p>
            </p:txBody>
          </p:sp>
        </p:grpSp>
        <p:sp>
          <p:nvSpPr>
            <p:cNvPr id="66610" name="TextBox 27"/>
            <p:cNvSpPr txBox="1">
              <a:spLocks noChangeArrowheads="1"/>
            </p:cNvSpPr>
            <p:nvPr/>
          </p:nvSpPr>
          <p:spPr bwMode="auto">
            <a:xfrm>
              <a:off x="5675587" y="6211614"/>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C</a:t>
              </a:r>
            </a:p>
          </p:txBody>
        </p:sp>
      </p:grpSp>
      <p:sp>
        <p:nvSpPr>
          <p:cNvPr id="29" name="TextBox 28"/>
          <p:cNvSpPr txBox="1">
            <a:spLocks noChangeArrowheads="1"/>
          </p:cNvSpPr>
          <p:nvPr/>
        </p:nvSpPr>
        <p:spPr bwMode="auto">
          <a:xfrm>
            <a:off x="6999288" y="5470525"/>
            <a:ext cx="1608137" cy="369888"/>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FF0000"/>
                </a:solidFill>
                <a:latin typeface="Arial" charset="0"/>
              </a:rPr>
              <a:t>Free Bases</a:t>
            </a:r>
          </a:p>
        </p:txBody>
      </p:sp>
      <p:sp>
        <p:nvSpPr>
          <p:cNvPr id="30" name="Oval 29"/>
          <p:cNvSpPr/>
          <p:nvPr/>
        </p:nvSpPr>
        <p:spPr>
          <a:xfrm>
            <a:off x="7410450" y="4083050"/>
            <a:ext cx="930275" cy="835025"/>
          </a:xfrm>
          <a:prstGeom prst="ellipse">
            <a:avLst/>
          </a:prstGeom>
          <a:gradFill>
            <a:gsLst>
              <a:gs pos="0">
                <a:srgbClr val="CCCCFF"/>
              </a:gs>
              <a:gs pos="17999">
                <a:srgbClr val="99CCFF"/>
              </a:gs>
              <a:gs pos="36000">
                <a:srgbClr val="9966FF"/>
              </a:gs>
              <a:gs pos="61000">
                <a:srgbClr val="CC99FF"/>
              </a:gs>
              <a:gs pos="82001">
                <a:srgbClr val="99CCFF"/>
              </a:gs>
              <a:gs pos="100000">
                <a:srgbClr val="CCCCFF"/>
              </a:gs>
            </a:gsLst>
            <a:lin ang="5400000" scaled="0"/>
          </a:gra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32" name="TextBox 31"/>
          <p:cNvSpPr txBox="1">
            <a:spLocks noChangeArrowheads="1"/>
          </p:cNvSpPr>
          <p:nvPr/>
        </p:nvSpPr>
        <p:spPr bwMode="auto">
          <a:xfrm>
            <a:off x="6762750" y="3721100"/>
            <a:ext cx="2381250" cy="368300"/>
          </a:xfrm>
          <a:prstGeom prst="rect">
            <a:avLst/>
          </a:prstGeom>
          <a:noFill/>
          <a:ln w="9525">
            <a:noFill/>
            <a:miter lim="800000"/>
            <a:headEnd/>
            <a:tailEnd/>
          </a:ln>
        </p:spPr>
        <p:txBody>
          <a:bodyPr>
            <a:spAutoFit/>
          </a:bodyPr>
          <a:lstStyle/>
          <a:p>
            <a:pPr fontAlgn="base">
              <a:spcBef>
                <a:spcPct val="0"/>
              </a:spcBef>
              <a:spcAft>
                <a:spcPct val="0"/>
              </a:spcAft>
            </a:pPr>
            <a:r>
              <a:rPr lang="en-US" dirty="0">
                <a:solidFill>
                  <a:prstClr val="black"/>
                </a:solidFill>
                <a:latin typeface="Arial" charset="0"/>
              </a:rPr>
              <a:t>DNA Polymerase</a:t>
            </a:r>
          </a:p>
        </p:txBody>
      </p:sp>
      <p:sp>
        <p:nvSpPr>
          <p:cNvPr id="33" name="TextBox 32"/>
          <p:cNvSpPr txBox="1">
            <a:spLocks noChangeArrowheads="1"/>
          </p:cNvSpPr>
          <p:nvPr/>
        </p:nvSpPr>
        <p:spPr bwMode="auto">
          <a:xfrm>
            <a:off x="481360" y="2565631"/>
            <a:ext cx="6959630" cy="830997"/>
          </a:xfrm>
          <a:prstGeom prst="rect">
            <a:avLst/>
          </a:prstGeom>
          <a:noFill/>
          <a:ln w="9525">
            <a:noFill/>
            <a:miter lim="800000"/>
            <a:headEnd/>
            <a:tailEnd/>
          </a:ln>
        </p:spPr>
        <p:txBody>
          <a:bodyPr wrap="square">
            <a:spAutoFit/>
          </a:bodyPr>
          <a:lstStyle/>
          <a:p>
            <a:pPr fontAlgn="base">
              <a:spcBef>
                <a:spcPct val="0"/>
              </a:spcBef>
              <a:spcAft>
                <a:spcPct val="0"/>
              </a:spcAft>
            </a:pPr>
            <a:r>
              <a:rPr lang="en-US" sz="2400" dirty="0">
                <a:solidFill>
                  <a:prstClr val="black"/>
                </a:solidFill>
                <a:latin typeface="Courier New" pitchFamily="49" charset="0"/>
                <a:cs typeface="Courier New" pitchFamily="49" charset="0"/>
              </a:rPr>
              <a:t>3’  CATGCCATCGGGGCATGG ..5’ </a:t>
            </a:r>
            <a:r>
              <a:rPr lang="en-US" sz="2400" b="1" dirty="0">
                <a:solidFill>
                  <a:prstClr val="black"/>
                </a:solidFill>
                <a:latin typeface="Courier New" pitchFamily="49" charset="0"/>
                <a:cs typeface="Courier New" pitchFamily="49" charset="0"/>
              </a:rPr>
              <a:t>Template</a:t>
            </a:r>
          </a:p>
          <a:p>
            <a:pPr fontAlgn="base">
              <a:spcBef>
                <a:spcPct val="0"/>
              </a:spcBef>
              <a:spcAft>
                <a:spcPct val="0"/>
              </a:spcAft>
            </a:pPr>
            <a:endParaRPr lang="en-US" sz="2400" dirty="0">
              <a:solidFill>
                <a:prstClr val="black"/>
              </a:solidFill>
              <a:latin typeface="Courier New" pitchFamily="49" charset="0"/>
              <a:cs typeface="Courier New" pitchFamily="49" charset="0"/>
            </a:endParaRPr>
          </a:p>
        </p:txBody>
      </p:sp>
      <p:grpSp>
        <p:nvGrpSpPr>
          <p:cNvPr id="89" name="Group 88"/>
          <p:cNvGrpSpPr>
            <a:grpSpLocks/>
          </p:cNvGrpSpPr>
          <p:nvPr/>
        </p:nvGrpSpPr>
        <p:grpSpPr bwMode="auto">
          <a:xfrm>
            <a:off x="850900" y="3698875"/>
            <a:ext cx="5959475" cy="2928938"/>
            <a:chOff x="851338" y="3699641"/>
            <a:chExt cx="5959365" cy="2928601"/>
          </a:xfrm>
        </p:grpSpPr>
        <p:sp>
          <p:nvSpPr>
            <p:cNvPr id="66585" name="TextBox 3"/>
            <p:cNvSpPr txBox="1">
              <a:spLocks noChangeArrowheads="1"/>
            </p:cNvSpPr>
            <p:nvPr/>
          </p:nvSpPr>
          <p:spPr bwMode="auto">
            <a:xfrm>
              <a:off x="1072055" y="5123793"/>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A</a:t>
              </a:r>
            </a:p>
          </p:txBody>
        </p:sp>
        <p:sp>
          <p:nvSpPr>
            <p:cNvPr id="66586" name="TextBox 4"/>
            <p:cNvSpPr txBox="1">
              <a:spLocks noChangeArrowheads="1"/>
            </p:cNvSpPr>
            <p:nvPr/>
          </p:nvSpPr>
          <p:spPr bwMode="auto">
            <a:xfrm>
              <a:off x="2249213" y="4992413"/>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A</a:t>
              </a:r>
            </a:p>
          </p:txBody>
        </p:sp>
        <p:sp>
          <p:nvSpPr>
            <p:cNvPr id="66587" name="TextBox 5"/>
            <p:cNvSpPr txBox="1">
              <a:spLocks noChangeArrowheads="1"/>
            </p:cNvSpPr>
            <p:nvPr/>
          </p:nvSpPr>
          <p:spPr bwMode="auto">
            <a:xfrm>
              <a:off x="2328041" y="5701862"/>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A</a:t>
              </a:r>
            </a:p>
          </p:txBody>
        </p:sp>
        <p:sp>
          <p:nvSpPr>
            <p:cNvPr id="66588" name="TextBox 6"/>
            <p:cNvSpPr txBox="1">
              <a:spLocks noChangeArrowheads="1"/>
            </p:cNvSpPr>
            <p:nvPr/>
          </p:nvSpPr>
          <p:spPr bwMode="auto">
            <a:xfrm>
              <a:off x="3810000" y="5812221"/>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A</a:t>
              </a:r>
            </a:p>
          </p:txBody>
        </p:sp>
        <p:sp>
          <p:nvSpPr>
            <p:cNvPr id="66589" name="TextBox 7"/>
            <p:cNvSpPr txBox="1">
              <a:spLocks noChangeArrowheads="1"/>
            </p:cNvSpPr>
            <p:nvPr/>
          </p:nvSpPr>
          <p:spPr bwMode="auto">
            <a:xfrm>
              <a:off x="1429406" y="6080234"/>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A</a:t>
              </a:r>
            </a:p>
          </p:txBody>
        </p:sp>
        <p:sp>
          <p:nvSpPr>
            <p:cNvPr id="66590" name="TextBox 8"/>
            <p:cNvSpPr txBox="1">
              <a:spLocks noChangeArrowheads="1"/>
            </p:cNvSpPr>
            <p:nvPr/>
          </p:nvSpPr>
          <p:spPr bwMode="auto">
            <a:xfrm>
              <a:off x="4393324" y="5071241"/>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A</a:t>
              </a:r>
            </a:p>
          </p:txBody>
        </p:sp>
        <p:sp>
          <p:nvSpPr>
            <p:cNvPr id="66591" name="TextBox 9"/>
            <p:cNvSpPr txBox="1">
              <a:spLocks noChangeArrowheads="1"/>
            </p:cNvSpPr>
            <p:nvPr/>
          </p:nvSpPr>
          <p:spPr bwMode="auto">
            <a:xfrm>
              <a:off x="4945117" y="5922579"/>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A</a:t>
              </a:r>
            </a:p>
          </p:txBody>
        </p:sp>
        <p:sp>
          <p:nvSpPr>
            <p:cNvPr id="66592" name="TextBox 10"/>
            <p:cNvSpPr txBox="1">
              <a:spLocks noChangeArrowheads="1"/>
            </p:cNvSpPr>
            <p:nvPr/>
          </p:nvSpPr>
          <p:spPr bwMode="auto">
            <a:xfrm>
              <a:off x="6174827" y="5754412"/>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A</a:t>
              </a:r>
            </a:p>
          </p:txBody>
        </p:sp>
        <p:sp>
          <p:nvSpPr>
            <p:cNvPr id="66593" name="TextBox 11"/>
            <p:cNvSpPr txBox="1">
              <a:spLocks noChangeArrowheads="1"/>
            </p:cNvSpPr>
            <p:nvPr/>
          </p:nvSpPr>
          <p:spPr bwMode="auto">
            <a:xfrm>
              <a:off x="1713186" y="4267200"/>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T</a:t>
              </a:r>
            </a:p>
          </p:txBody>
        </p:sp>
        <p:sp>
          <p:nvSpPr>
            <p:cNvPr id="66594" name="TextBox 12"/>
            <p:cNvSpPr txBox="1">
              <a:spLocks noChangeArrowheads="1"/>
            </p:cNvSpPr>
            <p:nvPr/>
          </p:nvSpPr>
          <p:spPr bwMode="auto">
            <a:xfrm>
              <a:off x="3473669" y="4072759"/>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C</a:t>
              </a:r>
            </a:p>
          </p:txBody>
        </p:sp>
        <p:sp>
          <p:nvSpPr>
            <p:cNvPr id="66595" name="TextBox 13"/>
            <p:cNvSpPr txBox="1">
              <a:spLocks noChangeArrowheads="1"/>
            </p:cNvSpPr>
            <p:nvPr/>
          </p:nvSpPr>
          <p:spPr bwMode="auto">
            <a:xfrm>
              <a:off x="1739462" y="5381296"/>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T</a:t>
              </a:r>
            </a:p>
          </p:txBody>
        </p:sp>
        <p:sp>
          <p:nvSpPr>
            <p:cNvPr id="66596" name="TextBox 14"/>
            <p:cNvSpPr txBox="1">
              <a:spLocks noChangeArrowheads="1"/>
            </p:cNvSpPr>
            <p:nvPr/>
          </p:nvSpPr>
          <p:spPr bwMode="auto">
            <a:xfrm>
              <a:off x="2795752" y="5964621"/>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T</a:t>
              </a:r>
            </a:p>
          </p:txBody>
        </p:sp>
        <p:sp>
          <p:nvSpPr>
            <p:cNvPr id="66597" name="TextBox 15"/>
            <p:cNvSpPr txBox="1">
              <a:spLocks noChangeArrowheads="1"/>
            </p:cNvSpPr>
            <p:nvPr/>
          </p:nvSpPr>
          <p:spPr bwMode="auto">
            <a:xfrm>
              <a:off x="3158359" y="5255172"/>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T</a:t>
              </a:r>
            </a:p>
          </p:txBody>
        </p:sp>
        <p:sp>
          <p:nvSpPr>
            <p:cNvPr id="66598" name="TextBox 16"/>
            <p:cNvSpPr txBox="1">
              <a:spLocks noChangeArrowheads="1"/>
            </p:cNvSpPr>
            <p:nvPr/>
          </p:nvSpPr>
          <p:spPr bwMode="auto">
            <a:xfrm>
              <a:off x="5176345" y="4987158"/>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T</a:t>
              </a:r>
            </a:p>
          </p:txBody>
        </p:sp>
        <p:sp>
          <p:nvSpPr>
            <p:cNvPr id="66599" name="TextBox 18"/>
            <p:cNvSpPr txBox="1">
              <a:spLocks noChangeArrowheads="1"/>
            </p:cNvSpPr>
            <p:nvPr/>
          </p:nvSpPr>
          <p:spPr bwMode="auto">
            <a:xfrm>
              <a:off x="4303986" y="6101255"/>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G</a:t>
              </a:r>
            </a:p>
          </p:txBody>
        </p:sp>
        <p:sp>
          <p:nvSpPr>
            <p:cNvPr id="66600" name="TextBox 19"/>
            <p:cNvSpPr txBox="1">
              <a:spLocks noChangeArrowheads="1"/>
            </p:cNvSpPr>
            <p:nvPr/>
          </p:nvSpPr>
          <p:spPr bwMode="auto">
            <a:xfrm>
              <a:off x="3294993" y="6085490"/>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G</a:t>
              </a:r>
            </a:p>
          </p:txBody>
        </p:sp>
        <p:sp>
          <p:nvSpPr>
            <p:cNvPr id="66601" name="TextBox 22"/>
            <p:cNvSpPr txBox="1">
              <a:spLocks noChangeArrowheads="1"/>
            </p:cNvSpPr>
            <p:nvPr/>
          </p:nvSpPr>
          <p:spPr bwMode="auto">
            <a:xfrm>
              <a:off x="6353503" y="5186856"/>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C</a:t>
              </a:r>
            </a:p>
          </p:txBody>
        </p:sp>
        <p:sp>
          <p:nvSpPr>
            <p:cNvPr id="66602" name="TextBox 23"/>
            <p:cNvSpPr txBox="1">
              <a:spLocks noChangeArrowheads="1"/>
            </p:cNvSpPr>
            <p:nvPr/>
          </p:nvSpPr>
          <p:spPr bwMode="auto">
            <a:xfrm>
              <a:off x="851338" y="5691352"/>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C</a:t>
              </a:r>
            </a:p>
          </p:txBody>
        </p:sp>
        <p:sp>
          <p:nvSpPr>
            <p:cNvPr id="66603" name="TextBox 24"/>
            <p:cNvSpPr txBox="1">
              <a:spLocks noChangeArrowheads="1"/>
            </p:cNvSpPr>
            <p:nvPr/>
          </p:nvSpPr>
          <p:spPr bwMode="auto">
            <a:xfrm>
              <a:off x="2159876" y="6258910"/>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C</a:t>
              </a:r>
            </a:p>
          </p:txBody>
        </p:sp>
        <p:sp>
          <p:nvSpPr>
            <p:cNvPr id="66604" name="TextBox 26"/>
            <p:cNvSpPr txBox="1">
              <a:spLocks noChangeArrowheads="1"/>
            </p:cNvSpPr>
            <p:nvPr/>
          </p:nvSpPr>
          <p:spPr bwMode="auto">
            <a:xfrm>
              <a:off x="3626069" y="4666594"/>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C</a:t>
              </a:r>
            </a:p>
          </p:txBody>
        </p:sp>
        <p:sp>
          <p:nvSpPr>
            <p:cNvPr id="66605" name="TextBox 43"/>
            <p:cNvSpPr txBox="1">
              <a:spLocks noChangeArrowheads="1"/>
            </p:cNvSpPr>
            <p:nvPr/>
          </p:nvSpPr>
          <p:spPr bwMode="auto">
            <a:xfrm>
              <a:off x="3920359" y="3699641"/>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A</a:t>
              </a:r>
            </a:p>
          </p:txBody>
        </p:sp>
        <p:sp>
          <p:nvSpPr>
            <p:cNvPr id="66606" name="TextBox 44"/>
            <p:cNvSpPr txBox="1">
              <a:spLocks noChangeArrowheads="1"/>
            </p:cNvSpPr>
            <p:nvPr/>
          </p:nvSpPr>
          <p:spPr bwMode="auto">
            <a:xfrm>
              <a:off x="5728138" y="4277710"/>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A</a:t>
              </a:r>
            </a:p>
          </p:txBody>
        </p:sp>
        <p:sp>
          <p:nvSpPr>
            <p:cNvPr id="66607" name="TextBox 45"/>
            <p:cNvSpPr txBox="1">
              <a:spLocks noChangeArrowheads="1"/>
            </p:cNvSpPr>
            <p:nvPr/>
          </p:nvSpPr>
          <p:spPr bwMode="auto">
            <a:xfrm>
              <a:off x="4277710" y="4656082"/>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A</a:t>
              </a:r>
            </a:p>
          </p:txBody>
        </p:sp>
        <p:sp>
          <p:nvSpPr>
            <p:cNvPr id="66608" name="TextBox 46"/>
            <p:cNvSpPr txBox="1">
              <a:spLocks noChangeArrowheads="1"/>
            </p:cNvSpPr>
            <p:nvPr/>
          </p:nvSpPr>
          <p:spPr bwMode="auto">
            <a:xfrm>
              <a:off x="4587766" y="3957144"/>
              <a:ext cx="457200"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T</a:t>
              </a:r>
            </a:p>
          </p:txBody>
        </p:sp>
      </p:grpSp>
      <p:grpSp>
        <p:nvGrpSpPr>
          <p:cNvPr id="92" name="Group 91"/>
          <p:cNvGrpSpPr>
            <a:grpSpLocks/>
          </p:cNvGrpSpPr>
          <p:nvPr/>
        </p:nvGrpSpPr>
        <p:grpSpPr bwMode="auto">
          <a:xfrm>
            <a:off x="346075" y="4256088"/>
            <a:ext cx="7194550" cy="2601912"/>
            <a:chOff x="346842" y="4256690"/>
            <a:chExt cx="7194331" cy="2601310"/>
          </a:xfrm>
        </p:grpSpPr>
        <p:sp>
          <p:nvSpPr>
            <p:cNvPr id="36" name="Oval 35"/>
            <p:cNvSpPr/>
            <p:nvPr/>
          </p:nvSpPr>
          <p:spPr>
            <a:xfrm>
              <a:off x="394466" y="4256690"/>
              <a:ext cx="457186" cy="457094"/>
            </a:xfrm>
            <a:prstGeom prst="ellipse">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prstClr val="white"/>
                  </a:solidFill>
                </a:rPr>
                <a:t>A</a:t>
              </a:r>
            </a:p>
          </p:txBody>
        </p:sp>
        <p:sp>
          <p:nvSpPr>
            <p:cNvPr id="38" name="Oval 37"/>
            <p:cNvSpPr/>
            <p:nvPr/>
          </p:nvSpPr>
          <p:spPr>
            <a:xfrm>
              <a:off x="5985470" y="4661408"/>
              <a:ext cx="457186" cy="457094"/>
            </a:xfrm>
            <a:prstGeom prst="ellipse">
              <a:avLst/>
            </a:prstGeom>
            <a:solidFill>
              <a:srgbClr val="3C23F1">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srgbClr val="002060"/>
                  </a:solidFill>
                </a:rPr>
                <a:t>C</a:t>
              </a:r>
            </a:p>
          </p:txBody>
        </p:sp>
        <p:sp>
          <p:nvSpPr>
            <p:cNvPr id="39" name="Oval 38"/>
            <p:cNvSpPr/>
            <p:nvPr/>
          </p:nvSpPr>
          <p:spPr>
            <a:xfrm>
              <a:off x="5286992" y="5602579"/>
              <a:ext cx="457186" cy="457094"/>
            </a:xfrm>
            <a:prstGeom prst="ellipse">
              <a:avLst/>
            </a:prstGeom>
            <a:solidFill>
              <a:srgbClr val="3C23F1">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srgbClr val="002060"/>
                  </a:solidFill>
                </a:rPr>
                <a:t>C</a:t>
              </a:r>
            </a:p>
          </p:txBody>
        </p:sp>
        <p:sp>
          <p:nvSpPr>
            <p:cNvPr id="40" name="Oval 39"/>
            <p:cNvSpPr/>
            <p:nvPr/>
          </p:nvSpPr>
          <p:spPr>
            <a:xfrm>
              <a:off x="510350" y="6027930"/>
              <a:ext cx="457186" cy="457094"/>
            </a:xfrm>
            <a:prstGeom prst="ellipse">
              <a:avLst/>
            </a:prstGeom>
            <a:solidFill>
              <a:srgbClr val="3C23F1">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srgbClr val="002060"/>
                  </a:solidFill>
                </a:rPr>
                <a:t>C</a:t>
              </a:r>
            </a:p>
          </p:txBody>
        </p:sp>
        <p:sp>
          <p:nvSpPr>
            <p:cNvPr id="41" name="Oval 40"/>
            <p:cNvSpPr/>
            <p:nvPr/>
          </p:nvSpPr>
          <p:spPr>
            <a:xfrm>
              <a:off x="3647155" y="5318481"/>
              <a:ext cx="457186" cy="457094"/>
            </a:xfrm>
            <a:prstGeom prst="ellipse">
              <a:avLst/>
            </a:prstGeom>
            <a:solidFill>
              <a:srgbClr val="3C23F1">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srgbClr val="002060"/>
                  </a:solidFill>
                </a:rPr>
                <a:t>C</a:t>
              </a:r>
            </a:p>
          </p:txBody>
        </p:sp>
        <p:sp>
          <p:nvSpPr>
            <p:cNvPr id="42" name="Oval 41"/>
            <p:cNvSpPr/>
            <p:nvPr/>
          </p:nvSpPr>
          <p:spPr>
            <a:xfrm>
              <a:off x="7083987" y="6169184"/>
              <a:ext cx="457186" cy="457094"/>
            </a:xfrm>
            <a:prstGeom prst="ellipse">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prstClr val="white"/>
                  </a:solidFill>
                </a:rPr>
                <a:t>A</a:t>
              </a:r>
            </a:p>
          </p:txBody>
        </p:sp>
        <p:sp>
          <p:nvSpPr>
            <p:cNvPr id="43" name="Oval 42"/>
            <p:cNvSpPr/>
            <p:nvPr/>
          </p:nvSpPr>
          <p:spPr>
            <a:xfrm>
              <a:off x="5034587" y="4404293"/>
              <a:ext cx="457186" cy="457094"/>
            </a:xfrm>
            <a:prstGeom prst="ellipse">
              <a:avLst/>
            </a:prstGeom>
            <a:solidFill>
              <a:srgbClr val="00B05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prstClr val="white"/>
                  </a:solidFill>
                </a:rPr>
                <a:t>G</a:t>
              </a:r>
            </a:p>
          </p:txBody>
        </p:sp>
        <p:sp>
          <p:nvSpPr>
            <p:cNvPr id="37" name="Oval 36"/>
            <p:cNvSpPr/>
            <p:nvPr/>
          </p:nvSpPr>
          <p:spPr>
            <a:xfrm>
              <a:off x="2753419" y="4504283"/>
              <a:ext cx="457186" cy="457094"/>
            </a:xfrm>
            <a:prstGeom prst="ellipse">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prstClr val="white"/>
                  </a:solidFill>
                </a:rPr>
                <a:t>A</a:t>
              </a:r>
            </a:p>
          </p:txBody>
        </p:sp>
        <p:sp>
          <p:nvSpPr>
            <p:cNvPr id="48" name="Oval 47"/>
            <p:cNvSpPr/>
            <p:nvPr/>
          </p:nvSpPr>
          <p:spPr>
            <a:xfrm>
              <a:off x="346842" y="5123264"/>
              <a:ext cx="457186" cy="457094"/>
            </a:xfrm>
            <a:prstGeom prst="ellipse">
              <a:avLst/>
            </a:prstGeom>
            <a:solidFill>
              <a:srgbClr val="00B05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prstClr val="white"/>
                  </a:solidFill>
                </a:rPr>
                <a:t>G</a:t>
              </a:r>
            </a:p>
          </p:txBody>
        </p:sp>
        <p:sp>
          <p:nvSpPr>
            <p:cNvPr id="49" name="Oval 48"/>
            <p:cNvSpPr/>
            <p:nvPr/>
          </p:nvSpPr>
          <p:spPr>
            <a:xfrm>
              <a:off x="3715414" y="6400906"/>
              <a:ext cx="457186" cy="457094"/>
            </a:xfrm>
            <a:prstGeom prst="ellipse">
              <a:avLst/>
            </a:prstGeom>
            <a:solidFill>
              <a:schemeClr val="accent6">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prstClr val="white"/>
                  </a:solidFill>
                </a:rPr>
                <a:t>T</a:t>
              </a:r>
            </a:p>
          </p:txBody>
        </p:sp>
      </p:grpSp>
      <p:grpSp>
        <p:nvGrpSpPr>
          <p:cNvPr id="93" name="Group 92"/>
          <p:cNvGrpSpPr>
            <a:grpSpLocks/>
          </p:cNvGrpSpPr>
          <p:nvPr/>
        </p:nvGrpSpPr>
        <p:grpSpPr bwMode="auto">
          <a:xfrm>
            <a:off x="497235" y="2233867"/>
            <a:ext cx="5816764" cy="461940"/>
            <a:chOff x="1087823" y="2475215"/>
            <a:chExt cx="5816143" cy="461665"/>
          </a:xfrm>
        </p:grpSpPr>
        <p:sp>
          <p:nvSpPr>
            <p:cNvPr id="66573" name="Rectangle 33"/>
            <p:cNvSpPr>
              <a:spLocks noChangeArrowheads="1"/>
            </p:cNvSpPr>
            <p:nvPr/>
          </p:nvSpPr>
          <p:spPr bwMode="auto">
            <a:xfrm>
              <a:off x="1087823" y="2475215"/>
              <a:ext cx="3405349" cy="461665"/>
            </a:xfrm>
            <a:prstGeom prst="rect">
              <a:avLst/>
            </a:prstGeom>
            <a:noFill/>
            <a:ln w="9525">
              <a:noFill/>
              <a:miter lim="800000"/>
              <a:headEnd/>
              <a:tailEnd/>
            </a:ln>
          </p:spPr>
          <p:txBody>
            <a:bodyPr>
              <a:spAutoFit/>
            </a:bodyPr>
            <a:lstStyle/>
            <a:p>
              <a:pPr fontAlgn="base">
                <a:spcBef>
                  <a:spcPct val="0"/>
                </a:spcBef>
                <a:spcAft>
                  <a:spcPct val="0"/>
                </a:spcAft>
              </a:pPr>
              <a:r>
                <a:rPr lang="en-US" sz="2400" dirty="0">
                  <a:solidFill>
                    <a:prstClr val="black"/>
                  </a:solidFill>
                  <a:latin typeface="Courier New" pitchFamily="49" charset="0"/>
                  <a:cs typeface="Courier New" pitchFamily="49" charset="0"/>
                </a:rPr>
                <a:t>5’  GTACGG ..3’</a:t>
              </a:r>
              <a:endParaRPr lang="en-US" sz="2400" dirty="0">
                <a:solidFill>
                  <a:prstClr val="black"/>
                </a:solidFill>
                <a:latin typeface="Arial" charset="0"/>
              </a:endParaRPr>
            </a:p>
          </p:txBody>
        </p:sp>
        <p:sp>
          <p:nvSpPr>
            <p:cNvPr id="66574" name="TextBox 50"/>
            <p:cNvSpPr txBox="1">
              <a:spLocks noChangeArrowheads="1"/>
            </p:cNvSpPr>
            <p:nvPr/>
          </p:nvSpPr>
          <p:spPr bwMode="auto">
            <a:xfrm>
              <a:off x="4113469" y="2482161"/>
              <a:ext cx="2790497" cy="369332"/>
            </a:xfrm>
            <a:prstGeom prst="rect">
              <a:avLst/>
            </a:prstGeom>
            <a:noFill/>
            <a:ln w="9525">
              <a:noFill/>
              <a:miter lim="800000"/>
              <a:headEnd/>
              <a:tailEnd/>
            </a:ln>
          </p:spPr>
          <p:txBody>
            <a:bodyPr>
              <a:spAutoFit/>
            </a:bodyPr>
            <a:lstStyle/>
            <a:p>
              <a:pPr fontAlgn="base">
                <a:spcBef>
                  <a:spcPct val="0"/>
                </a:spcBef>
                <a:spcAft>
                  <a:spcPct val="0"/>
                </a:spcAft>
              </a:pPr>
              <a:r>
                <a:rPr lang="en-US" dirty="0">
                  <a:solidFill>
                    <a:srgbClr val="FF0000"/>
                  </a:solidFill>
                  <a:latin typeface="Arial" charset="0"/>
                </a:rPr>
                <a:t>Primer</a:t>
              </a:r>
            </a:p>
          </p:txBody>
        </p:sp>
      </p:grpSp>
      <p:sp>
        <p:nvSpPr>
          <p:cNvPr id="94" name="TextBox 93"/>
          <p:cNvSpPr txBox="1">
            <a:spLocks noChangeArrowheads="1"/>
          </p:cNvSpPr>
          <p:nvPr/>
        </p:nvSpPr>
        <p:spPr bwMode="auto">
          <a:xfrm>
            <a:off x="4944754" y="1871485"/>
            <a:ext cx="3915083" cy="369332"/>
          </a:xfrm>
          <a:prstGeom prst="rect">
            <a:avLst/>
          </a:prstGeom>
          <a:noFill/>
          <a:ln w="9525">
            <a:noFill/>
            <a:miter lim="800000"/>
            <a:headEnd/>
            <a:tailEnd/>
          </a:ln>
        </p:spPr>
        <p:txBody>
          <a:bodyPr wrap="square">
            <a:spAutoFit/>
          </a:bodyPr>
          <a:lstStyle/>
          <a:p>
            <a:pPr fontAlgn="base">
              <a:spcBef>
                <a:spcPct val="0"/>
              </a:spcBef>
              <a:spcAft>
                <a:spcPct val="0"/>
              </a:spcAft>
            </a:pPr>
            <a:r>
              <a:rPr lang="en-US" b="1" u="sng" dirty="0">
                <a:solidFill>
                  <a:srgbClr val="3C23F1"/>
                </a:solidFill>
                <a:latin typeface="Arial" charset="0"/>
              </a:rPr>
              <a:t>DNA  chain grow  only from 3’ end</a:t>
            </a:r>
          </a:p>
        </p:txBody>
      </p:sp>
      <p:grpSp>
        <p:nvGrpSpPr>
          <p:cNvPr id="11" name="Group 10"/>
          <p:cNvGrpSpPr/>
          <p:nvPr/>
        </p:nvGrpSpPr>
        <p:grpSpPr>
          <a:xfrm>
            <a:off x="3751808" y="3189544"/>
            <a:ext cx="2380689" cy="1066544"/>
            <a:chOff x="3751808" y="3189544"/>
            <a:chExt cx="2380689" cy="1066544"/>
          </a:xfrm>
        </p:grpSpPr>
        <p:cxnSp>
          <p:nvCxnSpPr>
            <p:cNvPr id="4" name="Straight Arrow Connector 3"/>
            <p:cNvCxnSpPr/>
            <p:nvPr/>
          </p:nvCxnSpPr>
          <p:spPr>
            <a:xfrm flipV="1">
              <a:off x="4266825" y="3560496"/>
              <a:ext cx="493995" cy="226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587397" y="3189544"/>
              <a:ext cx="1397478" cy="369332"/>
            </a:xfrm>
            <a:prstGeom prst="rect">
              <a:avLst/>
            </a:prstGeom>
            <a:noFill/>
          </p:spPr>
          <p:txBody>
            <a:bodyPr wrap="square" rtlCol="0">
              <a:spAutoFit/>
            </a:bodyPr>
            <a:lstStyle/>
            <a:p>
              <a:pPr fontAlgn="base">
                <a:spcBef>
                  <a:spcPct val="0"/>
                </a:spcBef>
                <a:spcAft>
                  <a:spcPct val="0"/>
                </a:spcAft>
              </a:pPr>
              <a:r>
                <a:rPr lang="en-US" dirty="0" err="1">
                  <a:solidFill>
                    <a:prstClr val="black"/>
                  </a:solidFill>
                  <a:latin typeface="Arial" charset="0"/>
                </a:rPr>
                <a:t>dATP</a:t>
              </a:r>
              <a:endParaRPr lang="en-US" dirty="0">
                <a:solidFill>
                  <a:prstClr val="black"/>
                </a:solidFill>
                <a:latin typeface="Arial" charset="0"/>
              </a:endParaRPr>
            </a:p>
          </p:txBody>
        </p:sp>
        <p:cxnSp>
          <p:nvCxnSpPr>
            <p:cNvPr id="7" name="Straight Arrow Connector 6"/>
            <p:cNvCxnSpPr/>
            <p:nvPr/>
          </p:nvCxnSpPr>
          <p:spPr>
            <a:xfrm flipV="1">
              <a:off x="3751808" y="3787073"/>
              <a:ext cx="1424179" cy="46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86375" y="3698875"/>
              <a:ext cx="846122" cy="369332"/>
            </a:xfrm>
            <a:prstGeom prst="rect">
              <a:avLst/>
            </a:prstGeom>
            <a:noFill/>
          </p:spPr>
          <p:txBody>
            <a:bodyPr wrap="square" rtlCol="0">
              <a:spAutoFit/>
            </a:bodyPr>
            <a:lstStyle/>
            <a:p>
              <a:pPr fontAlgn="base">
                <a:spcBef>
                  <a:spcPct val="0"/>
                </a:spcBef>
                <a:spcAft>
                  <a:spcPct val="0"/>
                </a:spcAft>
              </a:pPr>
              <a:r>
                <a:rPr lang="en-US" dirty="0" err="1">
                  <a:solidFill>
                    <a:prstClr val="black"/>
                  </a:solidFill>
                  <a:latin typeface="Arial" charset="0"/>
                </a:rPr>
                <a:t>dCTP</a:t>
              </a:r>
              <a:endParaRPr lang="en-US" dirty="0">
                <a:solidFill>
                  <a:prstClr val="black"/>
                </a:solidFill>
                <a:latin typeface="Arial" charset="0"/>
              </a:endParaRPr>
            </a:p>
          </p:txBody>
        </p:sp>
      </p:grpSp>
      <p:grpSp>
        <p:nvGrpSpPr>
          <p:cNvPr id="12" name="Group 11"/>
          <p:cNvGrpSpPr/>
          <p:nvPr/>
        </p:nvGrpSpPr>
        <p:grpSpPr>
          <a:xfrm>
            <a:off x="-10379" y="3189544"/>
            <a:ext cx="3372324" cy="1136238"/>
            <a:chOff x="-10379" y="3189544"/>
            <a:chExt cx="3372324" cy="1136238"/>
          </a:xfrm>
        </p:grpSpPr>
        <p:sp>
          <p:nvSpPr>
            <p:cNvPr id="2" name="TextBox 1"/>
            <p:cNvSpPr txBox="1"/>
            <p:nvPr/>
          </p:nvSpPr>
          <p:spPr>
            <a:xfrm>
              <a:off x="-10379" y="3189544"/>
              <a:ext cx="3372324" cy="923330"/>
            </a:xfrm>
            <a:prstGeom prst="rect">
              <a:avLst/>
            </a:prstGeom>
            <a:noFill/>
          </p:spPr>
          <p:txBody>
            <a:bodyPr wrap="square" rtlCol="0">
              <a:spAutoFit/>
            </a:bodyPr>
            <a:lstStyle/>
            <a:p>
              <a:pPr fontAlgn="base">
                <a:spcBef>
                  <a:spcPct val="0"/>
                </a:spcBef>
                <a:spcAft>
                  <a:spcPct val="0"/>
                </a:spcAft>
              </a:pPr>
              <a:r>
                <a:rPr lang="en-US" dirty="0" err="1">
                  <a:solidFill>
                    <a:prstClr val="black"/>
                  </a:solidFill>
                  <a:latin typeface="Arial" charset="0"/>
                </a:rPr>
                <a:t>Fluoresenct</a:t>
              </a:r>
              <a:r>
                <a:rPr lang="en-US" dirty="0">
                  <a:solidFill>
                    <a:prstClr val="black"/>
                  </a:solidFill>
                  <a:latin typeface="Arial" charset="0"/>
                </a:rPr>
                <a:t> Labelled </a:t>
              </a:r>
              <a:br>
                <a:rPr lang="en-US" dirty="0">
                  <a:solidFill>
                    <a:prstClr val="black"/>
                  </a:solidFill>
                  <a:latin typeface="Arial" charset="0"/>
                </a:rPr>
              </a:br>
              <a:r>
                <a:rPr lang="en-US" dirty="0">
                  <a:solidFill>
                    <a:prstClr val="black"/>
                  </a:solidFill>
                  <a:latin typeface="Arial" charset="0"/>
                </a:rPr>
                <a:t>for </a:t>
              </a:r>
              <a:r>
                <a:rPr lang="en-US" dirty="0" err="1">
                  <a:solidFill>
                    <a:prstClr val="black"/>
                  </a:solidFill>
                  <a:latin typeface="Arial" charset="0"/>
                </a:rPr>
                <a:t>ddNTP</a:t>
              </a:r>
              <a:r>
                <a:rPr lang="en-US" dirty="0">
                  <a:solidFill>
                    <a:prstClr val="black"/>
                  </a:solidFill>
                  <a:latin typeface="Arial" charset="0"/>
                </a:rPr>
                <a:t> (chain terminating) nucleotides</a:t>
              </a:r>
            </a:p>
          </p:txBody>
        </p:sp>
        <p:cxnSp>
          <p:nvCxnSpPr>
            <p:cNvPr id="6" name="Straight Arrow Connector 5"/>
            <p:cNvCxnSpPr/>
            <p:nvPr/>
          </p:nvCxnSpPr>
          <p:spPr>
            <a:xfrm flipH="1">
              <a:off x="966788" y="3944938"/>
              <a:ext cx="333437" cy="3808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 name="Date Placeholder 2"/>
          <p:cNvSpPr>
            <a:spLocks noGrp="1"/>
          </p:cNvSpPr>
          <p:nvPr>
            <p:ph type="dt" sz="half" idx="10"/>
          </p:nvPr>
        </p:nvSpPr>
        <p:spPr/>
        <p:txBody>
          <a:bodyPr/>
          <a:lstStyle/>
          <a:p>
            <a:pPr>
              <a:defRPr/>
            </a:pPr>
            <a:fld id="{BADE52A3-8D80-4F83-8265-787F48D70AF5}" type="datetime1">
              <a:rPr lang="en-US" smtClean="0">
                <a:solidFill>
                  <a:prstClr val="black">
                    <a:tint val="75000"/>
                  </a:prstClr>
                </a:solidFill>
              </a:rPr>
              <a:pPr>
                <a:defRPr/>
              </a:pPr>
              <a:t>4/14/2018</a:t>
            </a:fld>
            <a:endParaRPr lang="en-US">
              <a:solidFill>
                <a:prstClr val="black">
                  <a:tint val="75000"/>
                </a:prstClr>
              </a:solidFill>
            </a:endParaRPr>
          </a:p>
        </p:txBody>
      </p:sp>
      <p:sp>
        <p:nvSpPr>
          <p:cNvPr id="9" name="Footer Placeholder 8"/>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10" name="Slide Number Placeholder 9"/>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17</a:t>
            </a:fld>
            <a:endParaRPr lang="en-US">
              <a:solidFill>
                <a:prstClr val="black">
                  <a:tint val="75000"/>
                </a:prstClr>
              </a:solidFill>
            </a:endParaRPr>
          </a:p>
        </p:txBody>
      </p:sp>
    </p:spTree>
    <p:extLst>
      <p:ext uri="{BB962C8B-B14F-4D97-AF65-F5344CB8AC3E}">
        <p14:creationId xmlns:p14="http://schemas.microsoft.com/office/powerpoint/2010/main" val="230049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blinds(horizontal)">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par>
                                <p:cTn id="13" presetID="3" presetClass="entr" presetSubtype="1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blinds(horizontal)">
                                      <p:cBhvr>
                                        <p:cTn id="15" dur="500"/>
                                        <p:tgtEl>
                                          <p:spTgt spid="89"/>
                                        </p:tgtEl>
                                      </p:cBhvr>
                                    </p:animEffect>
                                  </p:childTnLst>
                                </p:cTn>
                              </p:par>
                              <p:par>
                                <p:cTn id="16" presetID="3" presetClass="entr" presetSubtype="10" fill="hold" nodeType="with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blinds(horizontal)">
                                      <p:cBhvr>
                                        <p:cTn id="18" dur="500"/>
                                        <p:tgtEl>
                                          <p:spTgt spid="9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blinds(horizontal)">
                                      <p:cBhvr>
                                        <p:cTn id="27" dur="500"/>
                                        <p:tgtEl>
                                          <p:spTgt spid="92"/>
                                        </p:tgtEl>
                                      </p:cBhvr>
                                    </p:animEffect>
                                  </p:childTnLst>
                                </p:cTn>
                              </p:par>
                              <p:par>
                                <p:cTn id="28" presetID="1"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linds(horizontal)">
                                      <p:cBhvr>
                                        <p:cTn id="34" dur="500"/>
                                        <p:tgtEl>
                                          <p:spTgt spid="3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horizontal)">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blinds(horizontal)">
                                      <p:cBhvr>
                                        <p:cTn id="42" dur="5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blinds(horizontal)">
                                      <p:cBhvr>
                                        <p:cTn id="47" dur="500"/>
                                        <p:tgtEl>
                                          <p:spTgt spid="94"/>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1" nodeType="clickEffect">
                                  <p:stCondLst>
                                    <p:cond delay="0"/>
                                  </p:stCondLst>
                                  <p:childTnLst>
                                    <p:animMotion origin="layout" path="M -4.72222E-6 1.11022E-16 C -0.02256 -0.00162 -0.04288 -0.00417 -0.06493 -0.0081 C -0.0717 -0.01042 -0.07829 -0.01366 -0.08524 -0.01574 C -0.08958 -0.02014 -0.0934 -0.02546 -0.09809 -0.02917 C -0.09965 -0.03032 -0.1019 -0.03032 -0.10364 -0.03171 C -0.10746 -0.03495 -0.11475 -0.04236 -0.11475 -0.04213 C -0.11614 -0.04769 -0.11718 -0.05278 -0.11857 -0.0581 C -0.11909 -0.06065 -0.12031 -0.06597 -0.12031 -0.06574 C -0.12187 -0.1044 -0.11944 -0.14144 -0.12204 -0.17963 C -0.12256 -0.18681 -0.12777 -0.1963 -0.12395 -0.20093 C -0.11909 -0.20648 -0.11163 -0.19907 -0.10555 -0.19815 C -0.12013 -0.18773 -0.13628 -0.19398 -0.15173 -0.19815 C -0.15781 -0.19977 -0.17031 -0.20347 -0.17031 -0.20324 C -0.18333 -0.19977 -0.19618 -0.19468 -0.20902 -0.19028 C -0.21145 -0.18935 -0.21406 -0.18843 -0.21649 -0.1875 C -0.21892 -0.18681 -0.22395 -0.18495 -0.22395 -0.18449 C -0.23732 -0.20463 -0.2342 -0.23935 -0.22395 -0.26134 C -0.22343 -0.26481 -0.22326 -0.26898 -0.22204 -0.27199 C -0.21996 -0.27755 -0.21458 -0.28773 -0.21458 -0.2875 C -0.22013 -0.32384 -0.21822 -0.31505 -0.24618 -0.31157 C -0.25503 -0.30324 -0.25121 -0.30231 -0.2552 -0.29051 C -0.25815 -0.28148 -0.2625 -0.27222 -0.26631 -0.26412 C -0.26701 -0.25069 -0.2651 -0.23704 -0.26822 -0.22454 C -0.27048 -0.21574 -0.29392 -0.20532 -0.29965 -0.20347 C -0.32552 -0.20463 -0.34548 -0.20046 -0.36805 -0.21111 C -0.36562 -0.21296 -0.36354 -0.21644 -0.36076 -0.21644 C -0.3585 -0.21644 -0.36423 -0.2125 -0.36614 -0.21111 C -0.36857 -0.20995 -0.371 -0.20903 -0.37361 -0.20856 C -0.38402 -0.20648 -0.4052 -0.20347 -0.4052 -0.20324 C -0.4276 -0.20486 -0.44114 -0.20417 -0.46059 -0.21111 C -0.45937 -0.21389 -0.4592 -0.21829 -0.45694 -0.21921 C -0.44982 -0.22199 -0.4276 -0.21829 -0.43472 -0.22176 C -0.45173 -0.22986 -0.47048 -0.22477 -0.48836 -0.22708 C -0.49218 -0.23056 -0.49704 -0.23241 -0.4993 -0.23773 C -0.50069 -0.24051 -0.50138 -0.24352 -0.50312 -0.24537 C -0.50451 -0.24699 -0.50694 -0.24676 -0.50868 -0.24815 C -0.51684 -0.25394 -0.52152 -0.2588 -0.5309 -0.26134 C -0.53767 -0.25903 -0.54427 -0.25579 -0.55121 -0.25347 C -0.55677 -0.24144 -0.56371 -0.24028 -0.5717 -0.23241 C -0.57847 -0.24745 -0.57881 -0.2625 -0.57881 -0.28009 " pathEditMode="relative" rAng="0" ptsTypes="AAAAAAAAAAAAAAAAAAAAAAAAAAAAAAAAAAAAAAAA">
                                      <p:cBhvr>
                                        <p:cTn id="51" dur="2000" fill="hold"/>
                                        <p:tgtEl>
                                          <p:spTgt spid="30"/>
                                        </p:tgtEl>
                                        <p:attrNameLst>
                                          <p:attrName>ppt_x</p:attrName>
                                          <p:attrName>ppt_y</p:attrName>
                                        </p:attrNameLst>
                                      </p:cBhvr>
                                      <p:rCtr x="-28941" y="-1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0" grpId="1" animBg="1"/>
      <p:bldP spid="32" grpId="0"/>
      <p:bldP spid="9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ddCTP</a:t>
            </a:r>
            <a:r>
              <a:rPr lang="en-US" dirty="0"/>
              <a:t> focused reaction</a:t>
            </a:r>
          </a:p>
        </p:txBody>
      </p:sp>
      <p:sp>
        <p:nvSpPr>
          <p:cNvPr id="3" name="TextBox 2"/>
          <p:cNvSpPr txBox="1">
            <a:spLocks noChangeArrowheads="1"/>
          </p:cNvSpPr>
          <p:nvPr/>
        </p:nvSpPr>
        <p:spPr bwMode="auto">
          <a:xfrm>
            <a:off x="73284" y="1315566"/>
            <a:ext cx="7283480" cy="461665"/>
          </a:xfrm>
          <a:prstGeom prst="rect">
            <a:avLst/>
          </a:prstGeom>
          <a:noFill/>
          <a:ln w="9525">
            <a:noFill/>
            <a:miter lim="800000"/>
            <a:headEnd/>
            <a:tailEnd/>
          </a:ln>
        </p:spPr>
        <p:txBody>
          <a:bodyPr wrap="square">
            <a:spAutoFit/>
          </a:bodyPr>
          <a:lstStyle/>
          <a:p>
            <a:pPr fontAlgn="base">
              <a:spcBef>
                <a:spcPct val="0"/>
              </a:spcBef>
              <a:spcAft>
                <a:spcPct val="0"/>
              </a:spcAft>
            </a:pPr>
            <a:r>
              <a:rPr lang="en-US" sz="2400" b="1" dirty="0">
                <a:solidFill>
                  <a:prstClr val="black"/>
                </a:solidFill>
                <a:latin typeface="Courier New" pitchFamily="49" charset="0"/>
                <a:cs typeface="Courier New" pitchFamily="49" charset="0"/>
              </a:rPr>
              <a:t>3’-  CATGCCATCGGGGCATGG -5’ Template</a:t>
            </a:r>
          </a:p>
        </p:txBody>
      </p:sp>
      <p:grpSp>
        <p:nvGrpSpPr>
          <p:cNvPr id="4" name="Group 3"/>
          <p:cNvGrpSpPr>
            <a:grpSpLocks/>
          </p:cNvGrpSpPr>
          <p:nvPr/>
        </p:nvGrpSpPr>
        <p:grpSpPr bwMode="auto">
          <a:xfrm>
            <a:off x="73285" y="1676914"/>
            <a:ext cx="5750676" cy="461940"/>
            <a:chOff x="1087823" y="2475215"/>
            <a:chExt cx="5750062" cy="461665"/>
          </a:xfrm>
        </p:grpSpPr>
        <p:sp>
          <p:nvSpPr>
            <p:cNvPr id="5" name="Rectangle 33"/>
            <p:cNvSpPr>
              <a:spLocks noChangeArrowheads="1"/>
            </p:cNvSpPr>
            <p:nvPr/>
          </p:nvSpPr>
          <p:spPr bwMode="auto">
            <a:xfrm>
              <a:off x="1087823" y="2475215"/>
              <a:ext cx="3405349" cy="461665"/>
            </a:xfrm>
            <a:prstGeom prst="rect">
              <a:avLst/>
            </a:prstGeom>
            <a:noFill/>
            <a:ln w="9525">
              <a:noFill/>
              <a:miter lim="800000"/>
              <a:headEnd/>
              <a:tailEnd/>
            </a:ln>
          </p:spPr>
          <p:txBody>
            <a:bodyPr>
              <a:spAutoFit/>
            </a:bodyPr>
            <a:lstStyle/>
            <a:p>
              <a:pPr fontAlgn="base">
                <a:spcBef>
                  <a:spcPct val="0"/>
                </a:spcBef>
                <a:spcAft>
                  <a:spcPct val="0"/>
                </a:spcAft>
              </a:pPr>
              <a:r>
                <a:rPr lang="en-US" sz="2400" b="1" dirty="0">
                  <a:solidFill>
                    <a:prstClr val="black"/>
                  </a:solidFill>
                  <a:latin typeface="Courier New" pitchFamily="49" charset="0"/>
                  <a:cs typeface="Courier New" pitchFamily="49" charset="0"/>
                </a:rPr>
                <a:t>5’-  GTACGG -3’</a:t>
              </a:r>
              <a:endParaRPr lang="en-US" sz="2400" b="1" dirty="0">
                <a:solidFill>
                  <a:prstClr val="black"/>
                </a:solidFill>
                <a:latin typeface="Arial" charset="0"/>
              </a:endParaRPr>
            </a:p>
          </p:txBody>
        </p:sp>
        <p:sp>
          <p:nvSpPr>
            <p:cNvPr id="6" name="TextBox 50"/>
            <p:cNvSpPr txBox="1">
              <a:spLocks noChangeArrowheads="1"/>
            </p:cNvSpPr>
            <p:nvPr/>
          </p:nvSpPr>
          <p:spPr bwMode="auto">
            <a:xfrm>
              <a:off x="4047388" y="2521381"/>
              <a:ext cx="2790497" cy="369332"/>
            </a:xfrm>
            <a:prstGeom prst="rect">
              <a:avLst/>
            </a:prstGeom>
            <a:noFill/>
            <a:ln w="9525">
              <a:noFill/>
              <a:miter lim="800000"/>
              <a:headEnd/>
              <a:tailEnd/>
            </a:ln>
          </p:spPr>
          <p:txBody>
            <a:bodyPr>
              <a:spAutoFit/>
            </a:bodyPr>
            <a:lstStyle/>
            <a:p>
              <a:pPr fontAlgn="base">
                <a:spcBef>
                  <a:spcPct val="0"/>
                </a:spcBef>
                <a:spcAft>
                  <a:spcPct val="0"/>
                </a:spcAft>
              </a:pPr>
              <a:r>
                <a:rPr lang="en-US" dirty="0">
                  <a:solidFill>
                    <a:srgbClr val="FF0000"/>
                  </a:solidFill>
                  <a:latin typeface="Arial" charset="0"/>
                </a:rPr>
                <a:t>Primer</a:t>
              </a:r>
            </a:p>
          </p:txBody>
        </p:sp>
      </p:grpSp>
      <p:sp>
        <p:nvSpPr>
          <p:cNvPr id="7" name="TextBox 6"/>
          <p:cNvSpPr txBox="1">
            <a:spLocks noChangeArrowheads="1"/>
          </p:cNvSpPr>
          <p:nvPr/>
        </p:nvSpPr>
        <p:spPr bwMode="auto">
          <a:xfrm>
            <a:off x="6164262" y="2140387"/>
            <a:ext cx="2522538" cy="646113"/>
          </a:xfrm>
          <a:prstGeom prst="rect">
            <a:avLst/>
          </a:prstGeom>
          <a:noFill/>
          <a:ln w="9525">
            <a:noFill/>
            <a:miter lim="800000"/>
            <a:headEnd/>
            <a:tailEnd/>
          </a:ln>
        </p:spPr>
        <p:txBody>
          <a:bodyPr>
            <a:spAutoFit/>
          </a:bodyPr>
          <a:lstStyle/>
          <a:p>
            <a:pPr fontAlgn="base">
              <a:spcBef>
                <a:spcPct val="0"/>
              </a:spcBef>
              <a:spcAft>
                <a:spcPct val="0"/>
              </a:spcAft>
            </a:pPr>
            <a:r>
              <a:rPr lang="en-US" dirty="0">
                <a:solidFill>
                  <a:prstClr val="black"/>
                </a:solidFill>
                <a:latin typeface="Arial" charset="0"/>
              </a:rPr>
              <a:t>DNA  chain grow  only from 3’ end</a:t>
            </a:r>
          </a:p>
        </p:txBody>
      </p:sp>
      <p:sp>
        <p:nvSpPr>
          <p:cNvPr id="8" name="Rectangle 5"/>
          <p:cNvSpPr>
            <a:spLocks noChangeArrowheads="1"/>
          </p:cNvSpPr>
          <p:nvPr/>
        </p:nvSpPr>
        <p:spPr bwMode="auto">
          <a:xfrm>
            <a:off x="182880" y="2539914"/>
            <a:ext cx="5087389" cy="1938992"/>
          </a:xfrm>
          <a:prstGeom prst="rect">
            <a:avLst/>
          </a:prstGeom>
          <a:noFill/>
          <a:ln w="9525">
            <a:noFill/>
            <a:miter lim="800000"/>
            <a:headEnd/>
            <a:tailEnd/>
          </a:ln>
        </p:spPr>
        <p:txBody>
          <a:bodyPr wrap="square">
            <a:spAutoFit/>
          </a:bodyPr>
          <a:lstStyle/>
          <a:p>
            <a:pPr fontAlgn="base">
              <a:spcBef>
                <a:spcPct val="0"/>
              </a:spcBef>
              <a:spcAft>
                <a:spcPct val="0"/>
              </a:spcAft>
            </a:pPr>
            <a:r>
              <a:rPr lang="en-US" sz="2400" b="1" dirty="0">
                <a:solidFill>
                  <a:prstClr val="black"/>
                </a:solidFill>
                <a:latin typeface="Courier New" pitchFamily="49" charset="0"/>
                <a:cs typeface="Courier New" pitchFamily="49" charset="0"/>
              </a:rPr>
              <a:t>5’- GTACGGTAG</a:t>
            </a:r>
            <a:r>
              <a:rPr lang="en-US" sz="2400" b="1" dirty="0">
                <a:solidFill>
                  <a:srgbClr val="3C23F1"/>
                </a:solidFill>
                <a:latin typeface="Courier New" pitchFamily="49" charset="0"/>
                <a:cs typeface="Courier New" pitchFamily="49" charset="0"/>
              </a:rPr>
              <a:t>C</a:t>
            </a:r>
            <a:r>
              <a:rPr lang="en-US" sz="2400" b="1" dirty="0">
                <a:solidFill>
                  <a:prstClr val="black"/>
                </a:solidFill>
                <a:latin typeface="Courier New" pitchFamily="49" charset="0"/>
                <a:cs typeface="Courier New" pitchFamily="49" charset="0"/>
              </a:rPr>
              <a:t> -3’</a:t>
            </a:r>
            <a:br>
              <a:rPr lang="en-US" sz="2400" b="1" dirty="0">
                <a:solidFill>
                  <a:prstClr val="black"/>
                </a:solidFill>
                <a:latin typeface="Courier New" pitchFamily="49" charset="0"/>
                <a:cs typeface="Courier New" pitchFamily="49" charset="0"/>
              </a:rPr>
            </a:br>
            <a:r>
              <a:rPr lang="en-US" sz="2400" b="1" dirty="0">
                <a:solidFill>
                  <a:prstClr val="black"/>
                </a:solidFill>
                <a:latin typeface="Courier New" pitchFamily="49" charset="0"/>
                <a:cs typeface="Courier New" pitchFamily="49" charset="0"/>
              </a:rPr>
              <a:t>5’- GTACGGTAGC</a:t>
            </a:r>
            <a:r>
              <a:rPr lang="en-US" sz="2400" b="1" dirty="0">
                <a:solidFill>
                  <a:srgbClr val="3C23F1"/>
                </a:solidFill>
                <a:latin typeface="Courier New" pitchFamily="49" charset="0"/>
                <a:cs typeface="Courier New" pitchFamily="49" charset="0"/>
              </a:rPr>
              <a:t>C</a:t>
            </a:r>
            <a:r>
              <a:rPr lang="en-US" sz="2400" b="1" dirty="0">
                <a:solidFill>
                  <a:prstClr val="black"/>
                </a:solidFill>
                <a:latin typeface="Courier New" pitchFamily="49" charset="0"/>
                <a:cs typeface="Courier New" pitchFamily="49" charset="0"/>
              </a:rPr>
              <a:t> -3’</a:t>
            </a:r>
          </a:p>
          <a:p>
            <a:pPr fontAlgn="base">
              <a:spcBef>
                <a:spcPct val="0"/>
              </a:spcBef>
              <a:spcAft>
                <a:spcPct val="0"/>
              </a:spcAft>
            </a:pPr>
            <a:r>
              <a:rPr lang="en-US" sz="2400" b="1" dirty="0">
                <a:solidFill>
                  <a:prstClr val="black"/>
                </a:solidFill>
                <a:latin typeface="Courier New" pitchFamily="49" charset="0"/>
                <a:cs typeface="Courier New" pitchFamily="49" charset="0"/>
              </a:rPr>
              <a:t>5’- GTACGGTAGCC</a:t>
            </a:r>
            <a:r>
              <a:rPr lang="en-US" sz="2400" b="1" dirty="0">
                <a:solidFill>
                  <a:srgbClr val="3C23F1"/>
                </a:solidFill>
                <a:latin typeface="Courier New" pitchFamily="49" charset="0"/>
                <a:cs typeface="Courier New" pitchFamily="49" charset="0"/>
              </a:rPr>
              <a:t>C</a:t>
            </a:r>
            <a:r>
              <a:rPr lang="en-US" sz="2400" b="1" dirty="0">
                <a:solidFill>
                  <a:prstClr val="black"/>
                </a:solidFill>
                <a:latin typeface="Courier New" pitchFamily="49" charset="0"/>
                <a:cs typeface="Courier New" pitchFamily="49" charset="0"/>
              </a:rPr>
              <a:t> -3’</a:t>
            </a:r>
          </a:p>
          <a:p>
            <a:pPr fontAlgn="base">
              <a:spcBef>
                <a:spcPct val="0"/>
              </a:spcBef>
              <a:spcAft>
                <a:spcPct val="0"/>
              </a:spcAft>
            </a:pPr>
            <a:r>
              <a:rPr lang="en-US" sz="2400" b="1" dirty="0">
                <a:solidFill>
                  <a:prstClr val="black"/>
                </a:solidFill>
                <a:latin typeface="Courier New" pitchFamily="49" charset="0"/>
                <a:cs typeface="Courier New" pitchFamily="49" charset="0"/>
              </a:rPr>
              <a:t>5’- GTACGGTAGCCCCGTA</a:t>
            </a:r>
            <a:r>
              <a:rPr lang="en-US" sz="2400" b="1" dirty="0">
                <a:solidFill>
                  <a:srgbClr val="3C23F1"/>
                </a:solidFill>
                <a:latin typeface="Courier New" pitchFamily="49" charset="0"/>
                <a:cs typeface="Courier New" pitchFamily="49" charset="0"/>
              </a:rPr>
              <a:t>C</a:t>
            </a:r>
            <a:r>
              <a:rPr lang="en-US" sz="2400" b="1" dirty="0">
                <a:solidFill>
                  <a:prstClr val="black"/>
                </a:solidFill>
                <a:latin typeface="Courier New" pitchFamily="49" charset="0"/>
                <a:cs typeface="Courier New" pitchFamily="49" charset="0"/>
              </a:rPr>
              <a:t> -3’</a:t>
            </a:r>
            <a:br>
              <a:rPr lang="en-US" sz="2400" b="1" dirty="0">
                <a:solidFill>
                  <a:prstClr val="black"/>
                </a:solidFill>
                <a:latin typeface="Courier New" pitchFamily="49" charset="0"/>
                <a:cs typeface="Courier New" pitchFamily="49" charset="0"/>
              </a:rPr>
            </a:br>
            <a:r>
              <a:rPr lang="en-US" sz="2400" b="1" dirty="0">
                <a:solidFill>
                  <a:prstClr val="black"/>
                </a:solidFill>
                <a:latin typeface="Courier New" pitchFamily="49" charset="0"/>
                <a:cs typeface="Courier New" pitchFamily="49" charset="0"/>
              </a:rPr>
              <a:t>5’- GTACGGTAGCCCCGTAC</a:t>
            </a:r>
            <a:r>
              <a:rPr lang="en-US" sz="2400" b="1" dirty="0">
                <a:solidFill>
                  <a:srgbClr val="3C23F1"/>
                </a:solidFill>
                <a:latin typeface="Courier New" pitchFamily="49" charset="0"/>
                <a:cs typeface="Courier New" pitchFamily="49" charset="0"/>
              </a:rPr>
              <a:t>C</a:t>
            </a:r>
            <a:r>
              <a:rPr lang="en-US" sz="2400" b="1" dirty="0">
                <a:solidFill>
                  <a:prstClr val="black"/>
                </a:solidFill>
                <a:latin typeface="Courier New" pitchFamily="49" charset="0"/>
                <a:cs typeface="Courier New" pitchFamily="49" charset="0"/>
              </a:rPr>
              <a:t> -3’</a:t>
            </a:r>
            <a:r>
              <a:rPr lang="en-US" sz="2400" dirty="0">
                <a:solidFill>
                  <a:prstClr val="black"/>
                </a:solidFill>
                <a:latin typeface="Courier New" pitchFamily="49" charset="0"/>
                <a:cs typeface="Courier New" pitchFamily="49" charset="0"/>
              </a:rPr>
              <a:t>   </a:t>
            </a:r>
            <a:endParaRPr lang="en-US" sz="2400" dirty="0">
              <a:solidFill>
                <a:prstClr val="black"/>
              </a:solidFill>
              <a:latin typeface="Arial" charset="0"/>
            </a:endParaRPr>
          </a:p>
        </p:txBody>
      </p:sp>
      <p:sp>
        <p:nvSpPr>
          <p:cNvPr id="9" name="Rectangle 17"/>
          <p:cNvSpPr>
            <a:spLocks noChangeArrowheads="1"/>
          </p:cNvSpPr>
          <p:nvPr/>
        </p:nvSpPr>
        <p:spPr bwMode="auto">
          <a:xfrm>
            <a:off x="441325" y="2833601"/>
            <a:ext cx="4562475" cy="461963"/>
          </a:xfrm>
          <a:prstGeom prst="rect">
            <a:avLst/>
          </a:prstGeom>
          <a:noFill/>
          <a:ln w="9525">
            <a:noFill/>
            <a:miter lim="800000"/>
            <a:headEnd/>
            <a:tailEnd/>
          </a:ln>
        </p:spPr>
        <p:txBody>
          <a:bodyPr>
            <a:spAutoFit/>
          </a:bodyPr>
          <a:lstStyle/>
          <a:p>
            <a:pPr fontAlgn="base">
              <a:spcBef>
                <a:spcPct val="0"/>
              </a:spcBef>
              <a:spcAft>
                <a:spcPct val="0"/>
              </a:spcAft>
            </a:pPr>
            <a:r>
              <a:rPr lang="en-US" sz="2400" dirty="0">
                <a:solidFill>
                  <a:prstClr val="black"/>
                </a:solidFill>
                <a:latin typeface="Courier New" pitchFamily="49" charset="0"/>
                <a:cs typeface="Courier New" pitchFamily="49" charset="0"/>
              </a:rPr>
              <a:t>    </a:t>
            </a:r>
            <a:endParaRPr lang="en-US" sz="2400" dirty="0">
              <a:solidFill>
                <a:prstClr val="black"/>
              </a:solidFill>
              <a:latin typeface="Arial" charset="0"/>
            </a:endParaRPr>
          </a:p>
        </p:txBody>
      </p:sp>
      <p:sp>
        <p:nvSpPr>
          <p:cNvPr id="14" name="TextBox 13"/>
          <p:cNvSpPr txBox="1"/>
          <p:nvPr/>
        </p:nvSpPr>
        <p:spPr>
          <a:xfrm>
            <a:off x="5104015" y="3486064"/>
            <a:ext cx="4039985" cy="2308324"/>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If you are using </a:t>
            </a:r>
            <a:r>
              <a:rPr lang="en-US" b="1" dirty="0" err="1">
                <a:solidFill>
                  <a:srgbClr val="3C23F1"/>
                </a:solidFill>
                <a:latin typeface="Arial" charset="0"/>
              </a:rPr>
              <a:t>ddCTP</a:t>
            </a:r>
            <a:br>
              <a:rPr lang="en-US" dirty="0">
                <a:solidFill>
                  <a:prstClr val="black"/>
                </a:solidFill>
                <a:latin typeface="Arial" charset="0"/>
              </a:rPr>
            </a:br>
            <a:r>
              <a:rPr lang="en-US" dirty="0" err="1">
                <a:solidFill>
                  <a:prstClr val="black"/>
                </a:solidFill>
                <a:latin typeface="Arial" charset="0"/>
              </a:rPr>
              <a:t>dideoxyribonucleic</a:t>
            </a:r>
            <a:r>
              <a:rPr lang="en-US" dirty="0">
                <a:solidFill>
                  <a:prstClr val="black"/>
                </a:solidFill>
                <a:latin typeface="Arial" charset="0"/>
              </a:rPr>
              <a:t> nucleotide triphosphate </a:t>
            </a:r>
            <a:br>
              <a:rPr lang="en-US" dirty="0">
                <a:solidFill>
                  <a:prstClr val="black"/>
                </a:solidFill>
                <a:latin typeface="Arial" charset="0"/>
              </a:rPr>
            </a:br>
            <a:br>
              <a:rPr lang="en-US" dirty="0">
                <a:solidFill>
                  <a:prstClr val="black"/>
                </a:solidFill>
                <a:latin typeface="Arial" charset="0"/>
              </a:rPr>
            </a:br>
            <a:r>
              <a:rPr lang="en-US" dirty="0">
                <a:solidFill>
                  <a:prstClr val="black"/>
                </a:solidFill>
                <a:latin typeface="Arial" charset="0"/>
              </a:rPr>
              <a:t>These are chain-terminating nucleotides. Once added they cannot extend the chain</a:t>
            </a:r>
            <a:br>
              <a:rPr lang="en-US" dirty="0">
                <a:solidFill>
                  <a:prstClr val="black"/>
                </a:solidFill>
                <a:latin typeface="Arial" charset="0"/>
              </a:rPr>
            </a:br>
            <a:endParaRPr lang="en-US" dirty="0">
              <a:solidFill>
                <a:prstClr val="black"/>
              </a:solidFill>
              <a:latin typeface="Arial" charset="0"/>
            </a:endParaRPr>
          </a:p>
        </p:txBody>
      </p:sp>
      <p:sp>
        <p:nvSpPr>
          <p:cNvPr id="10" name="Date Placeholder 9"/>
          <p:cNvSpPr>
            <a:spLocks noGrp="1"/>
          </p:cNvSpPr>
          <p:nvPr>
            <p:ph type="dt" sz="half" idx="10"/>
          </p:nvPr>
        </p:nvSpPr>
        <p:spPr/>
        <p:txBody>
          <a:bodyPr/>
          <a:lstStyle/>
          <a:p>
            <a:pPr>
              <a:defRPr/>
            </a:pPr>
            <a:fld id="{51D6F4A5-CDA9-493F-8FEC-C172A3DD7AFB}" type="datetime1">
              <a:rPr lang="en-US" smtClean="0">
                <a:solidFill>
                  <a:prstClr val="black">
                    <a:tint val="75000"/>
                  </a:prstClr>
                </a:solidFill>
              </a:rPr>
              <a:pPr>
                <a:defRPr/>
              </a:pPr>
              <a:t>4/14/2018</a:t>
            </a:fld>
            <a:endParaRPr lang="en-US">
              <a:solidFill>
                <a:prstClr val="black">
                  <a:tint val="75000"/>
                </a:prstClr>
              </a:solidFill>
            </a:endParaRPr>
          </a:p>
        </p:txBody>
      </p:sp>
      <p:sp>
        <p:nvSpPr>
          <p:cNvPr id="11" name="Footer Placeholder 10"/>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12" name="Slide Number Placeholder 11"/>
          <p:cNvSpPr>
            <a:spLocks noGrp="1"/>
          </p:cNvSpPr>
          <p:nvPr>
            <p:ph type="sldNum" sz="quarter" idx="12"/>
          </p:nvPr>
        </p:nvSpPr>
        <p:spPr/>
        <p:txBody>
          <a:bodyPr/>
          <a:lstStyle/>
          <a:p>
            <a:pPr>
              <a:defRPr/>
            </a:pPr>
            <a:fld id="{601C58E7-A07A-468A-8745-DD42767729E3}" type="slidenum">
              <a:rPr lang="en-US" smtClean="0">
                <a:solidFill>
                  <a:prstClr val="black">
                    <a:tint val="75000"/>
                  </a:prstClr>
                </a:solidFill>
              </a:rPr>
              <a:pPr>
                <a:defRPr/>
              </a:pPr>
              <a:t>18</a:t>
            </a:fld>
            <a:endParaRPr lang="en-US">
              <a:solidFill>
                <a:prstClr val="black">
                  <a:tint val="75000"/>
                </a:prstClr>
              </a:solidFill>
            </a:endParaRPr>
          </a:p>
        </p:txBody>
      </p:sp>
    </p:spTree>
    <p:extLst>
      <p:ext uri="{BB962C8B-B14F-4D97-AF65-F5344CB8AC3E}">
        <p14:creationId xmlns:p14="http://schemas.microsoft.com/office/powerpoint/2010/main" val="306638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57200" y="129381"/>
            <a:ext cx="8229600" cy="1143000"/>
          </a:xfrm>
        </p:spPr>
        <p:txBody>
          <a:bodyPr/>
          <a:lstStyle/>
          <a:p>
            <a:r>
              <a:rPr lang="en-US"/>
              <a:t>Sequencing Reaction Products</a:t>
            </a:r>
          </a:p>
        </p:txBody>
      </p:sp>
      <p:sp>
        <p:nvSpPr>
          <p:cNvPr id="5" name="TextBox 4"/>
          <p:cNvSpPr txBox="1">
            <a:spLocks noChangeArrowheads="1"/>
          </p:cNvSpPr>
          <p:nvPr/>
        </p:nvSpPr>
        <p:spPr bwMode="auto">
          <a:xfrm>
            <a:off x="757238" y="3957638"/>
            <a:ext cx="5895975" cy="460375"/>
          </a:xfrm>
          <a:prstGeom prst="rect">
            <a:avLst/>
          </a:prstGeom>
          <a:noFill/>
          <a:ln w="9525">
            <a:noFill/>
            <a:miter lim="800000"/>
            <a:headEnd/>
            <a:tailEnd/>
          </a:ln>
        </p:spPr>
        <p:txBody>
          <a:bodyPr>
            <a:spAutoFit/>
          </a:bodyPr>
          <a:lstStyle/>
          <a:p>
            <a:pPr fontAlgn="base">
              <a:spcBef>
                <a:spcPct val="0"/>
              </a:spcBef>
              <a:spcAft>
                <a:spcPct val="0"/>
              </a:spcAft>
            </a:pPr>
            <a:r>
              <a:rPr lang="en-US" sz="2400" dirty="0">
                <a:solidFill>
                  <a:prstClr val="black"/>
                </a:solidFill>
                <a:latin typeface="Courier New" pitchFamily="49" charset="0"/>
                <a:cs typeface="Courier New" pitchFamily="49" charset="0"/>
              </a:rPr>
              <a:t>3’ -CATGCCATCGGGGCATGG- 5’</a:t>
            </a:r>
          </a:p>
        </p:txBody>
      </p:sp>
      <p:sp>
        <p:nvSpPr>
          <p:cNvPr id="15" name="Rectangle 14"/>
          <p:cNvSpPr>
            <a:spLocks noChangeArrowheads="1"/>
          </p:cNvSpPr>
          <p:nvPr/>
        </p:nvSpPr>
        <p:spPr bwMode="auto">
          <a:xfrm>
            <a:off x="3821852" y="1314748"/>
            <a:ext cx="4356100" cy="461665"/>
          </a:xfrm>
          <a:prstGeom prst="rect">
            <a:avLst/>
          </a:prstGeom>
          <a:noFill/>
          <a:ln w="9525">
            <a:solidFill>
              <a:srgbClr val="FF0000"/>
            </a:solidFill>
            <a:miter lim="800000"/>
            <a:headEnd/>
            <a:tailEnd/>
          </a:ln>
        </p:spPr>
        <p:txBody>
          <a:bodyPr wrap="square">
            <a:spAutoFit/>
          </a:bodyPr>
          <a:lstStyle/>
          <a:p>
            <a:pPr fontAlgn="base">
              <a:spcBef>
                <a:spcPct val="0"/>
              </a:spcBef>
              <a:spcAft>
                <a:spcPct val="0"/>
              </a:spcAft>
            </a:pPr>
            <a:r>
              <a:rPr lang="en-US" sz="2400" dirty="0">
                <a:solidFill>
                  <a:prstClr val="black"/>
                </a:solidFill>
                <a:latin typeface="Courier New" pitchFamily="49" charset="0"/>
                <a:cs typeface="Courier New" pitchFamily="49" charset="0"/>
              </a:rPr>
              <a:t>PRIMER  5’ GTACGG 3’   </a:t>
            </a:r>
            <a:endParaRPr lang="en-US" sz="2400" dirty="0">
              <a:solidFill>
                <a:prstClr val="black"/>
              </a:solidFill>
              <a:latin typeface="Arial" charset="0"/>
            </a:endParaRPr>
          </a:p>
        </p:txBody>
      </p:sp>
      <p:grpSp>
        <p:nvGrpSpPr>
          <p:cNvPr id="4" name="Group 3"/>
          <p:cNvGrpSpPr/>
          <p:nvPr/>
        </p:nvGrpSpPr>
        <p:grpSpPr>
          <a:xfrm>
            <a:off x="95250" y="1143250"/>
            <a:ext cx="4587875" cy="1970087"/>
            <a:chOff x="757238" y="1592263"/>
            <a:chExt cx="4587875" cy="1970087"/>
          </a:xfrm>
        </p:grpSpPr>
        <p:sp>
          <p:nvSpPr>
            <p:cNvPr id="267265" name="Rectangle 5"/>
            <p:cNvSpPr>
              <a:spLocks noChangeArrowheads="1"/>
            </p:cNvSpPr>
            <p:nvPr/>
          </p:nvSpPr>
          <p:spPr bwMode="auto">
            <a:xfrm>
              <a:off x="757238" y="1592263"/>
              <a:ext cx="4319587" cy="461962"/>
            </a:xfrm>
            <a:prstGeom prst="rect">
              <a:avLst/>
            </a:prstGeom>
            <a:noFill/>
            <a:ln w="9525">
              <a:noFill/>
              <a:miter lim="800000"/>
              <a:headEnd/>
              <a:tailEnd/>
            </a:ln>
          </p:spPr>
          <p:txBody>
            <a:bodyPr>
              <a:spAutoFit/>
            </a:bodyPr>
            <a:lstStyle/>
            <a:p>
              <a:pPr fontAlgn="base">
                <a:spcBef>
                  <a:spcPct val="0"/>
                </a:spcBef>
                <a:spcAft>
                  <a:spcPct val="0"/>
                </a:spcAft>
              </a:pPr>
              <a:r>
                <a:rPr lang="en-US" sz="2400" dirty="0">
                  <a:solidFill>
                    <a:prstClr val="black"/>
                  </a:solidFill>
                  <a:latin typeface="Courier New" pitchFamily="49" charset="0"/>
                  <a:cs typeface="Courier New" pitchFamily="49" charset="0"/>
                </a:rPr>
                <a:t>    GTACGG</a:t>
              </a:r>
              <a:r>
                <a:rPr lang="en-US" sz="2400" b="1" dirty="0">
                  <a:solidFill>
                    <a:srgbClr val="FFC000"/>
                  </a:solidFill>
                  <a:latin typeface="Courier New" pitchFamily="49" charset="0"/>
                  <a:cs typeface="Courier New" pitchFamily="49" charset="0"/>
                </a:rPr>
                <a:t>T</a:t>
              </a:r>
              <a:r>
                <a:rPr lang="en-US" sz="2400" dirty="0">
                  <a:solidFill>
                    <a:prstClr val="black"/>
                  </a:solidFill>
                  <a:latin typeface="Courier New" pitchFamily="49" charset="0"/>
                  <a:cs typeface="Courier New" pitchFamily="49" charset="0"/>
                </a:rPr>
                <a:t>    </a:t>
              </a:r>
              <a:endParaRPr lang="en-US" sz="2400" dirty="0">
                <a:solidFill>
                  <a:prstClr val="black"/>
                </a:solidFill>
                <a:latin typeface="Arial" charset="0"/>
              </a:endParaRPr>
            </a:p>
          </p:txBody>
        </p:sp>
        <p:sp>
          <p:nvSpPr>
            <p:cNvPr id="267270" name="Rectangle 17"/>
            <p:cNvSpPr>
              <a:spLocks noChangeArrowheads="1"/>
            </p:cNvSpPr>
            <p:nvPr/>
          </p:nvSpPr>
          <p:spPr bwMode="auto">
            <a:xfrm>
              <a:off x="766763" y="1885950"/>
              <a:ext cx="4562475" cy="461963"/>
            </a:xfrm>
            <a:prstGeom prst="rect">
              <a:avLst/>
            </a:prstGeom>
            <a:noFill/>
            <a:ln w="9525">
              <a:noFill/>
              <a:miter lim="800000"/>
              <a:headEnd/>
              <a:tailEnd/>
            </a:ln>
          </p:spPr>
          <p:txBody>
            <a:bodyPr>
              <a:spAutoFit/>
            </a:bodyPr>
            <a:lstStyle/>
            <a:p>
              <a:pPr fontAlgn="base">
                <a:spcBef>
                  <a:spcPct val="0"/>
                </a:spcBef>
                <a:spcAft>
                  <a:spcPct val="0"/>
                </a:spcAft>
              </a:pPr>
              <a:r>
                <a:rPr lang="en-US" sz="2400" dirty="0">
                  <a:solidFill>
                    <a:prstClr val="black"/>
                  </a:solidFill>
                  <a:latin typeface="Courier New" pitchFamily="49" charset="0"/>
                  <a:cs typeface="Courier New" pitchFamily="49" charset="0"/>
                </a:rPr>
                <a:t>    GTACGGT</a:t>
              </a:r>
              <a:r>
                <a:rPr lang="en-US" sz="2400" b="1" dirty="0">
                  <a:solidFill>
                    <a:srgbClr val="FF0000"/>
                  </a:solidFill>
                  <a:latin typeface="Courier New" pitchFamily="49" charset="0"/>
                  <a:cs typeface="Courier New" pitchFamily="49" charset="0"/>
                </a:rPr>
                <a:t>A</a:t>
              </a:r>
              <a:r>
                <a:rPr lang="en-US" sz="2400" dirty="0">
                  <a:solidFill>
                    <a:prstClr val="black"/>
                  </a:solidFill>
                  <a:latin typeface="Courier New" pitchFamily="49" charset="0"/>
                  <a:cs typeface="Courier New" pitchFamily="49" charset="0"/>
                </a:rPr>
                <a:t>   </a:t>
              </a:r>
              <a:endParaRPr lang="en-US" sz="2400" dirty="0">
                <a:solidFill>
                  <a:prstClr val="black"/>
                </a:solidFill>
                <a:latin typeface="Arial" charset="0"/>
              </a:endParaRPr>
            </a:p>
          </p:txBody>
        </p:sp>
        <p:sp>
          <p:nvSpPr>
            <p:cNvPr id="267271" name="Rectangle 19"/>
            <p:cNvSpPr>
              <a:spLocks noChangeArrowheads="1"/>
            </p:cNvSpPr>
            <p:nvPr/>
          </p:nvSpPr>
          <p:spPr bwMode="auto">
            <a:xfrm>
              <a:off x="777875" y="2212975"/>
              <a:ext cx="4560888" cy="460375"/>
            </a:xfrm>
            <a:prstGeom prst="rect">
              <a:avLst/>
            </a:prstGeom>
            <a:noFill/>
            <a:ln w="9525">
              <a:noFill/>
              <a:miter lim="800000"/>
              <a:headEnd/>
              <a:tailEnd/>
            </a:ln>
          </p:spPr>
          <p:txBody>
            <a:bodyPr>
              <a:spAutoFit/>
            </a:bodyPr>
            <a:lstStyle/>
            <a:p>
              <a:pPr fontAlgn="base">
                <a:spcBef>
                  <a:spcPct val="0"/>
                </a:spcBef>
                <a:spcAft>
                  <a:spcPct val="0"/>
                </a:spcAft>
              </a:pPr>
              <a:r>
                <a:rPr lang="en-US" sz="2400" dirty="0">
                  <a:solidFill>
                    <a:prstClr val="black"/>
                  </a:solidFill>
                  <a:latin typeface="Courier New" pitchFamily="49" charset="0"/>
                  <a:cs typeface="Courier New" pitchFamily="49" charset="0"/>
                </a:rPr>
                <a:t>    GTACGGTA</a:t>
              </a:r>
              <a:r>
                <a:rPr lang="en-US" sz="2400" b="1" dirty="0">
                  <a:solidFill>
                    <a:srgbClr val="00B050"/>
                  </a:solidFill>
                  <a:latin typeface="Courier New" pitchFamily="49" charset="0"/>
                  <a:cs typeface="Courier New" pitchFamily="49" charset="0"/>
                </a:rPr>
                <a:t>G</a:t>
              </a:r>
              <a:r>
                <a:rPr lang="en-US" sz="2400" dirty="0">
                  <a:solidFill>
                    <a:prstClr val="black"/>
                  </a:solidFill>
                  <a:latin typeface="Courier New" pitchFamily="49" charset="0"/>
                  <a:cs typeface="Courier New" pitchFamily="49" charset="0"/>
                </a:rPr>
                <a:t>   </a:t>
              </a:r>
              <a:endParaRPr lang="en-US" sz="2400" dirty="0">
                <a:solidFill>
                  <a:prstClr val="black"/>
                </a:solidFill>
                <a:latin typeface="Arial" charset="0"/>
              </a:endParaRPr>
            </a:p>
          </p:txBody>
        </p:sp>
        <p:sp>
          <p:nvSpPr>
            <p:cNvPr id="267272" name="Rectangle 20"/>
            <p:cNvSpPr>
              <a:spLocks noChangeArrowheads="1"/>
            </p:cNvSpPr>
            <p:nvPr/>
          </p:nvSpPr>
          <p:spPr bwMode="auto">
            <a:xfrm>
              <a:off x="773113" y="2538413"/>
              <a:ext cx="4560887" cy="461962"/>
            </a:xfrm>
            <a:prstGeom prst="rect">
              <a:avLst/>
            </a:prstGeom>
            <a:noFill/>
            <a:ln w="9525">
              <a:noFill/>
              <a:miter lim="800000"/>
              <a:headEnd/>
              <a:tailEnd/>
            </a:ln>
          </p:spPr>
          <p:txBody>
            <a:bodyPr>
              <a:spAutoFit/>
            </a:bodyPr>
            <a:lstStyle/>
            <a:p>
              <a:pPr fontAlgn="base">
                <a:spcBef>
                  <a:spcPct val="0"/>
                </a:spcBef>
                <a:spcAft>
                  <a:spcPct val="0"/>
                </a:spcAft>
              </a:pPr>
              <a:r>
                <a:rPr lang="en-US" sz="2400">
                  <a:solidFill>
                    <a:prstClr val="black"/>
                  </a:solidFill>
                  <a:latin typeface="Courier New" pitchFamily="49" charset="0"/>
                  <a:cs typeface="Courier New" pitchFamily="49" charset="0"/>
                </a:rPr>
                <a:t>    GTACGGTAG</a:t>
              </a:r>
              <a:r>
                <a:rPr lang="en-US" sz="2400" b="1">
                  <a:solidFill>
                    <a:srgbClr val="1D0A92"/>
                  </a:solidFill>
                  <a:latin typeface="Courier New" pitchFamily="49" charset="0"/>
                  <a:cs typeface="Courier New" pitchFamily="49" charset="0"/>
                </a:rPr>
                <a:t>C</a:t>
              </a:r>
              <a:r>
                <a:rPr lang="en-US" sz="2400">
                  <a:solidFill>
                    <a:prstClr val="black"/>
                  </a:solidFill>
                  <a:latin typeface="Courier New" pitchFamily="49" charset="0"/>
                  <a:cs typeface="Courier New" pitchFamily="49" charset="0"/>
                </a:rPr>
                <a:t>   </a:t>
              </a:r>
              <a:endParaRPr lang="en-US" sz="2400">
                <a:solidFill>
                  <a:prstClr val="black"/>
                </a:solidFill>
                <a:latin typeface="Arial" charset="0"/>
              </a:endParaRPr>
            </a:p>
          </p:txBody>
        </p:sp>
        <p:sp>
          <p:nvSpPr>
            <p:cNvPr id="267273" name="Rectangle 21"/>
            <p:cNvSpPr>
              <a:spLocks noChangeArrowheads="1"/>
            </p:cNvSpPr>
            <p:nvPr/>
          </p:nvSpPr>
          <p:spPr bwMode="auto">
            <a:xfrm>
              <a:off x="773113" y="2822575"/>
              <a:ext cx="4560887" cy="460375"/>
            </a:xfrm>
            <a:prstGeom prst="rect">
              <a:avLst/>
            </a:prstGeom>
            <a:noFill/>
            <a:ln w="9525">
              <a:noFill/>
              <a:miter lim="800000"/>
              <a:headEnd/>
              <a:tailEnd/>
            </a:ln>
          </p:spPr>
          <p:txBody>
            <a:bodyPr>
              <a:spAutoFit/>
            </a:bodyPr>
            <a:lstStyle/>
            <a:p>
              <a:pPr fontAlgn="base">
                <a:spcBef>
                  <a:spcPct val="0"/>
                </a:spcBef>
                <a:spcAft>
                  <a:spcPct val="0"/>
                </a:spcAft>
              </a:pPr>
              <a:r>
                <a:rPr lang="en-US" sz="2400" dirty="0">
                  <a:solidFill>
                    <a:prstClr val="black"/>
                  </a:solidFill>
                  <a:latin typeface="Courier New" pitchFamily="49" charset="0"/>
                  <a:cs typeface="Courier New" pitchFamily="49" charset="0"/>
                </a:rPr>
                <a:t>    GTACGGTAGC</a:t>
              </a:r>
              <a:r>
                <a:rPr lang="en-US" sz="2400" b="1" dirty="0">
                  <a:solidFill>
                    <a:srgbClr val="1D0A92"/>
                  </a:solidFill>
                  <a:latin typeface="Courier New" pitchFamily="49" charset="0"/>
                  <a:cs typeface="Courier New" pitchFamily="49" charset="0"/>
                </a:rPr>
                <a:t>C</a:t>
              </a:r>
              <a:r>
                <a:rPr lang="en-US" sz="2400" dirty="0">
                  <a:solidFill>
                    <a:prstClr val="black"/>
                  </a:solidFill>
                  <a:latin typeface="Courier New" pitchFamily="49" charset="0"/>
                  <a:cs typeface="Courier New" pitchFamily="49" charset="0"/>
                </a:rPr>
                <a:t>   </a:t>
              </a:r>
              <a:endParaRPr lang="en-US" sz="2400" dirty="0">
                <a:solidFill>
                  <a:prstClr val="black"/>
                </a:solidFill>
                <a:latin typeface="Arial" charset="0"/>
              </a:endParaRPr>
            </a:p>
          </p:txBody>
        </p:sp>
        <p:sp>
          <p:nvSpPr>
            <p:cNvPr id="267274" name="Rectangle 22"/>
            <p:cNvSpPr>
              <a:spLocks noChangeArrowheads="1"/>
            </p:cNvSpPr>
            <p:nvPr/>
          </p:nvSpPr>
          <p:spPr bwMode="auto">
            <a:xfrm>
              <a:off x="782638" y="3100388"/>
              <a:ext cx="4562475" cy="461962"/>
            </a:xfrm>
            <a:prstGeom prst="rect">
              <a:avLst/>
            </a:prstGeom>
            <a:noFill/>
            <a:ln w="9525">
              <a:noFill/>
              <a:miter lim="800000"/>
              <a:headEnd/>
              <a:tailEnd/>
            </a:ln>
          </p:spPr>
          <p:txBody>
            <a:bodyPr>
              <a:spAutoFit/>
            </a:bodyPr>
            <a:lstStyle/>
            <a:p>
              <a:pPr fontAlgn="base">
                <a:spcBef>
                  <a:spcPct val="0"/>
                </a:spcBef>
                <a:spcAft>
                  <a:spcPct val="0"/>
                </a:spcAft>
              </a:pPr>
              <a:r>
                <a:rPr lang="en-US" sz="2400">
                  <a:solidFill>
                    <a:prstClr val="black"/>
                  </a:solidFill>
                  <a:latin typeface="Courier New" pitchFamily="49" charset="0"/>
                  <a:cs typeface="Courier New" pitchFamily="49" charset="0"/>
                </a:rPr>
                <a:t>    GTACGGTAGCC</a:t>
              </a:r>
              <a:r>
                <a:rPr lang="en-US" sz="2400" b="1">
                  <a:solidFill>
                    <a:srgbClr val="1D0A92"/>
                  </a:solidFill>
                  <a:latin typeface="Courier New" pitchFamily="49" charset="0"/>
                  <a:cs typeface="Courier New" pitchFamily="49" charset="0"/>
                </a:rPr>
                <a:t>C</a:t>
              </a:r>
              <a:r>
                <a:rPr lang="en-US" sz="2400">
                  <a:solidFill>
                    <a:prstClr val="black"/>
                  </a:solidFill>
                  <a:latin typeface="Courier New" pitchFamily="49" charset="0"/>
                  <a:cs typeface="Courier New" pitchFamily="49" charset="0"/>
                </a:rPr>
                <a:t>   </a:t>
              </a:r>
              <a:endParaRPr lang="en-US" sz="2400">
                <a:solidFill>
                  <a:prstClr val="black"/>
                </a:solidFill>
                <a:latin typeface="Arial" charset="0"/>
              </a:endParaRPr>
            </a:p>
          </p:txBody>
        </p:sp>
      </p:grpSp>
      <p:sp>
        <p:nvSpPr>
          <p:cNvPr id="267275" name="TextBox 23"/>
          <p:cNvSpPr txBox="1">
            <a:spLocks noChangeArrowheads="1"/>
          </p:cNvSpPr>
          <p:nvPr/>
        </p:nvSpPr>
        <p:spPr bwMode="auto">
          <a:xfrm>
            <a:off x="4572000" y="2884488"/>
            <a:ext cx="3798888" cy="369887"/>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Handle 500-800 bases long</a:t>
            </a:r>
          </a:p>
        </p:txBody>
      </p:sp>
      <p:sp>
        <p:nvSpPr>
          <p:cNvPr id="267276" name="Rectangle 24"/>
          <p:cNvSpPr>
            <a:spLocks noChangeArrowheads="1"/>
          </p:cNvSpPr>
          <p:nvPr/>
        </p:nvSpPr>
        <p:spPr bwMode="auto">
          <a:xfrm>
            <a:off x="930275" y="4694238"/>
            <a:ext cx="5305683" cy="646331"/>
          </a:xfrm>
          <a:prstGeom prst="rect">
            <a:avLst/>
          </a:prstGeom>
          <a:noFill/>
          <a:ln w="9525">
            <a:noFill/>
            <a:miter lim="800000"/>
            <a:headEnd/>
            <a:tailEnd/>
          </a:ln>
        </p:spPr>
        <p:txBody>
          <a:bodyPr wrap="none">
            <a:spAutoFit/>
          </a:bodyPr>
          <a:lstStyle/>
          <a:p>
            <a:pPr fontAlgn="base">
              <a:spcBef>
                <a:spcPct val="0"/>
              </a:spcBef>
              <a:spcAft>
                <a:spcPct val="0"/>
              </a:spcAft>
            </a:pPr>
            <a:r>
              <a:rPr lang="en-US" b="1" dirty="0">
                <a:solidFill>
                  <a:prstClr val="black"/>
                </a:solidFill>
                <a:latin typeface="Arial" charset="0"/>
              </a:rPr>
              <a:t>DNA electrophoresis: Used for separation  the </a:t>
            </a:r>
            <a:br>
              <a:rPr lang="en-US" b="1" dirty="0">
                <a:solidFill>
                  <a:prstClr val="black"/>
                </a:solidFill>
                <a:latin typeface="Arial" charset="0"/>
              </a:rPr>
            </a:br>
            <a:r>
              <a:rPr lang="en-US" b="1" dirty="0">
                <a:solidFill>
                  <a:prstClr val="black"/>
                </a:solidFill>
                <a:latin typeface="Arial" charset="0"/>
              </a:rPr>
              <a:t>                                       fragments</a:t>
            </a:r>
            <a:endParaRPr lang="en-US" dirty="0">
              <a:solidFill>
                <a:prstClr val="black"/>
              </a:solidFill>
              <a:latin typeface="Arial" charset="0"/>
            </a:endParaRPr>
          </a:p>
        </p:txBody>
      </p:sp>
      <p:grpSp>
        <p:nvGrpSpPr>
          <p:cNvPr id="267283" name="Group 19"/>
          <p:cNvGrpSpPr>
            <a:grpSpLocks/>
          </p:cNvGrpSpPr>
          <p:nvPr/>
        </p:nvGrpSpPr>
        <p:grpSpPr bwMode="auto">
          <a:xfrm>
            <a:off x="6521450" y="4556125"/>
            <a:ext cx="1833563" cy="1592263"/>
            <a:chOff x="4108" y="2870"/>
            <a:chExt cx="1155" cy="1003"/>
          </a:xfrm>
        </p:grpSpPr>
        <p:sp>
          <p:nvSpPr>
            <p:cNvPr id="27" name="Flowchart: Magnetic Disk 26"/>
            <p:cNvSpPr/>
            <p:nvPr/>
          </p:nvSpPr>
          <p:spPr>
            <a:xfrm>
              <a:off x="4390" y="2930"/>
              <a:ext cx="466" cy="824"/>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7607" name="TextBox 28"/>
            <p:cNvSpPr txBox="1">
              <a:spLocks noChangeArrowheads="1"/>
            </p:cNvSpPr>
            <p:nvPr/>
          </p:nvSpPr>
          <p:spPr bwMode="auto">
            <a:xfrm>
              <a:off x="4121" y="2870"/>
              <a:ext cx="328" cy="330"/>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Arial" charset="0"/>
                </a:rPr>
                <a:t>-</a:t>
              </a:r>
            </a:p>
          </p:txBody>
        </p:sp>
        <p:sp>
          <p:nvSpPr>
            <p:cNvPr id="67608" name="TextBox 29"/>
            <p:cNvSpPr txBox="1">
              <a:spLocks noChangeArrowheads="1"/>
            </p:cNvSpPr>
            <p:nvPr/>
          </p:nvSpPr>
          <p:spPr bwMode="auto">
            <a:xfrm>
              <a:off x="4108" y="3543"/>
              <a:ext cx="328" cy="330"/>
            </a:xfrm>
            <a:prstGeom prst="rect">
              <a:avLst/>
            </a:prstGeom>
            <a:noFill/>
            <a:ln w="9525">
              <a:noFill/>
              <a:miter lim="800000"/>
              <a:headEnd/>
              <a:tailEnd/>
            </a:ln>
          </p:spPr>
          <p:txBody>
            <a:bodyPr>
              <a:spAutoFit/>
            </a:bodyPr>
            <a:lstStyle/>
            <a:p>
              <a:pPr fontAlgn="base">
                <a:spcBef>
                  <a:spcPct val="0"/>
                </a:spcBef>
                <a:spcAft>
                  <a:spcPct val="0"/>
                </a:spcAft>
              </a:pPr>
              <a:r>
                <a:rPr lang="en-US" sz="2800">
                  <a:solidFill>
                    <a:prstClr val="black"/>
                  </a:solidFill>
                  <a:latin typeface="Arial" charset="0"/>
                </a:rPr>
                <a:t>+</a:t>
              </a:r>
            </a:p>
          </p:txBody>
        </p:sp>
        <p:cxnSp>
          <p:nvCxnSpPr>
            <p:cNvPr id="32" name="Shape 31"/>
            <p:cNvCxnSpPr/>
            <p:nvPr/>
          </p:nvCxnSpPr>
          <p:spPr>
            <a:xfrm rot="10800000">
              <a:off x="4623" y="3039"/>
              <a:ext cx="640" cy="208"/>
            </a:xfrm>
            <a:prstGeom prst="curvedConnector4">
              <a:avLst>
                <a:gd name="adj1" fmla="val 31783"/>
                <a:gd name="adj2" fmla="val 169048"/>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67281" name="TextBox 32"/>
          <p:cNvSpPr txBox="1">
            <a:spLocks noChangeArrowheads="1"/>
          </p:cNvSpPr>
          <p:nvPr/>
        </p:nvSpPr>
        <p:spPr bwMode="auto">
          <a:xfrm>
            <a:off x="7740650" y="5281613"/>
            <a:ext cx="1403350" cy="641350"/>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latin typeface="Arial" charset="0"/>
              </a:rPr>
              <a:t>Rxn Products</a:t>
            </a:r>
          </a:p>
        </p:txBody>
      </p:sp>
      <p:grpSp>
        <p:nvGrpSpPr>
          <p:cNvPr id="267294" name="Group 30"/>
          <p:cNvGrpSpPr>
            <a:grpSpLocks/>
          </p:cNvGrpSpPr>
          <p:nvPr/>
        </p:nvGrpSpPr>
        <p:grpSpPr bwMode="auto">
          <a:xfrm>
            <a:off x="4191000" y="2066925"/>
            <a:ext cx="2476500" cy="504825"/>
            <a:chOff x="2640" y="1302"/>
            <a:chExt cx="1560" cy="318"/>
          </a:xfrm>
        </p:grpSpPr>
        <p:sp>
          <p:nvSpPr>
            <p:cNvPr id="67601" name="Rectangle 29"/>
            <p:cNvSpPr>
              <a:spLocks noChangeArrowheads="1"/>
            </p:cNvSpPr>
            <p:nvPr/>
          </p:nvSpPr>
          <p:spPr bwMode="auto">
            <a:xfrm>
              <a:off x="2640" y="1302"/>
              <a:ext cx="1560" cy="318"/>
            </a:xfrm>
            <a:prstGeom prst="rect">
              <a:avLst/>
            </a:prstGeom>
            <a:solidFill>
              <a:schemeClr val="accent1">
                <a:alpha val="45097"/>
              </a:schemeClr>
            </a:solidFill>
            <a:ln w="9525">
              <a:solidFill>
                <a:schemeClr val="tx1"/>
              </a:solidFill>
              <a:miter lim="800000"/>
              <a:headEnd/>
              <a:tailEnd/>
            </a:ln>
          </p:spPr>
          <p:txBody>
            <a:bodyPr wrap="none" anchor="ctr"/>
            <a:lstStyle/>
            <a:p>
              <a:pPr fontAlgn="base">
                <a:spcBef>
                  <a:spcPct val="0"/>
                </a:spcBef>
                <a:spcAft>
                  <a:spcPct val="0"/>
                </a:spcAft>
              </a:pPr>
              <a:endParaRPr lang="en-US">
                <a:solidFill>
                  <a:prstClr val="black"/>
                </a:solidFill>
                <a:latin typeface="Arial" charset="0"/>
              </a:endParaRPr>
            </a:p>
          </p:txBody>
        </p:sp>
        <p:sp>
          <p:nvSpPr>
            <p:cNvPr id="67602" name="Rectangle 24"/>
            <p:cNvSpPr>
              <a:spLocks noChangeArrowheads="1"/>
            </p:cNvSpPr>
            <p:nvPr/>
          </p:nvSpPr>
          <p:spPr bwMode="auto">
            <a:xfrm>
              <a:off x="2734" y="1349"/>
              <a:ext cx="220" cy="231"/>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FF0000"/>
                  </a:solidFill>
                  <a:latin typeface="Arial" charset="0"/>
                </a:rPr>
                <a:t>A</a:t>
              </a:r>
            </a:p>
          </p:txBody>
        </p:sp>
        <p:sp>
          <p:nvSpPr>
            <p:cNvPr id="67603" name="Rectangle 25"/>
            <p:cNvSpPr>
              <a:spLocks noChangeArrowheads="1"/>
            </p:cNvSpPr>
            <p:nvPr/>
          </p:nvSpPr>
          <p:spPr bwMode="auto">
            <a:xfrm>
              <a:off x="3066" y="1349"/>
              <a:ext cx="204" cy="231"/>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FFC000"/>
                  </a:solidFill>
                  <a:latin typeface="Arial" charset="0"/>
                </a:rPr>
                <a:t>T</a:t>
              </a:r>
            </a:p>
          </p:txBody>
        </p:sp>
        <p:sp>
          <p:nvSpPr>
            <p:cNvPr id="67604" name="Rectangle 26"/>
            <p:cNvSpPr>
              <a:spLocks noChangeArrowheads="1"/>
            </p:cNvSpPr>
            <p:nvPr/>
          </p:nvSpPr>
          <p:spPr bwMode="auto">
            <a:xfrm>
              <a:off x="3444" y="1325"/>
              <a:ext cx="228" cy="231"/>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B050"/>
                  </a:solidFill>
                  <a:latin typeface="Arial" charset="0"/>
                </a:rPr>
                <a:t>G</a:t>
              </a:r>
            </a:p>
          </p:txBody>
        </p:sp>
        <p:sp>
          <p:nvSpPr>
            <p:cNvPr id="67605" name="Rectangle 27"/>
            <p:cNvSpPr>
              <a:spLocks noChangeArrowheads="1"/>
            </p:cNvSpPr>
            <p:nvPr/>
          </p:nvSpPr>
          <p:spPr bwMode="auto">
            <a:xfrm>
              <a:off x="3880" y="1313"/>
              <a:ext cx="220" cy="231"/>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1D0A92"/>
                  </a:solidFill>
                  <a:latin typeface="Arial" charset="0"/>
                </a:rPr>
                <a:t>C</a:t>
              </a:r>
            </a:p>
          </p:txBody>
        </p:sp>
      </p:grpSp>
      <p:sp>
        <p:nvSpPr>
          <p:cNvPr id="267292" name="Text Box 28"/>
          <p:cNvSpPr txBox="1">
            <a:spLocks noChangeArrowheads="1"/>
          </p:cNvSpPr>
          <p:nvPr/>
        </p:nvSpPr>
        <p:spPr bwMode="auto">
          <a:xfrm>
            <a:off x="6838950" y="2066925"/>
            <a:ext cx="1971675" cy="646331"/>
          </a:xfrm>
          <a:prstGeom prst="rect">
            <a:avLst/>
          </a:prstGeom>
          <a:noFill/>
          <a:ln w="9525">
            <a:noFill/>
            <a:miter lim="800000"/>
            <a:headEnd/>
            <a:tailEnd/>
          </a:ln>
        </p:spPr>
        <p:txBody>
          <a:bodyPr>
            <a:spAutoFit/>
          </a:bodyPr>
          <a:lstStyle/>
          <a:p>
            <a:pPr fontAlgn="base">
              <a:spcBef>
                <a:spcPct val="50000"/>
              </a:spcBef>
              <a:spcAft>
                <a:spcPct val="0"/>
              </a:spcAft>
            </a:pPr>
            <a:r>
              <a:rPr lang="en-US" dirty="0">
                <a:solidFill>
                  <a:prstClr val="black"/>
                </a:solidFill>
                <a:latin typeface="Arial" charset="0"/>
              </a:rPr>
              <a:t>PLUS  Free Bases</a:t>
            </a:r>
          </a:p>
        </p:txBody>
      </p:sp>
      <p:sp>
        <p:nvSpPr>
          <p:cNvPr id="2" name="TextBox 1"/>
          <p:cNvSpPr txBox="1"/>
          <p:nvPr/>
        </p:nvSpPr>
        <p:spPr>
          <a:xfrm>
            <a:off x="5010096" y="1758962"/>
            <a:ext cx="989806" cy="369332"/>
          </a:xfrm>
          <a:prstGeom prst="rect">
            <a:avLst/>
          </a:prstGeom>
          <a:noFill/>
        </p:spPr>
        <p:txBody>
          <a:bodyPr wrap="square" rtlCol="0">
            <a:spAutoFit/>
          </a:bodyPr>
          <a:lstStyle/>
          <a:p>
            <a:pPr fontAlgn="base">
              <a:spcBef>
                <a:spcPct val="0"/>
              </a:spcBef>
              <a:spcAft>
                <a:spcPct val="0"/>
              </a:spcAft>
            </a:pPr>
            <a:r>
              <a:rPr lang="en-US" dirty="0" err="1">
                <a:solidFill>
                  <a:prstClr val="black"/>
                </a:solidFill>
                <a:latin typeface="Arial" charset="0"/>
              </a:rPr>
              <a:t>dNTPs</a:t>
            </a:r>
            <a:endParaRPr lang="en-US" dirty="0">
              <a:solidFill>
                <a:prstClr val="black"/>
              </a:solidFill>
              <a:latin typeface="Arial" charset="0"/>
            </a:endParaRPr>
          </a:p>
        </p:txBody>
      </p:sp>
      <p:sp>
        <p:nvSpPr>
          <p:cNvPr id="3" name="TextBox 2"/>
          <p:cNvSpPr txBox="1"/>
          <p:nvPr/>
        </p:nvSpPr>
        <p:spPr>
          <a:xfrm>
            <a:off x="-42917" y="3035300"/>
            <a:ext cx="5053013" cy="646331"/>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Sequencing runs out of steam roughly after about 800 bases.</a:t>
            </a:r>
          </a:p>
        </p:txBody>
      </p:sp>
      <p:sp>
        <p:nvSpPr>
          <p:cNvPr id="6" name="Date Placeholder 5"/>
          <p:cNvSpPr>
            <a:spLocks noGrp="1"/>
          </p:cNvSpPr>
          <p:nvPr>
            <p:ph type="dt" sz="half" idx="10"/>
          </p:nvPr>
        </p:nvSpPr>
        <p:spPr/>
        <p:txBody>
          <a:bodyPr/>
          <a:lstStyle/>
          <a:p>
            <a:pPr>
              <a:defRPr/>
            </a:pPr>
            <a:fld id="{1ADC4B45-577E-470B-971F-628E0937BF0D}" type="datetime1">
              <a:rPr lang="en-US" smtClean="0">
                <a:solidFill>
                  <a:prstClr val="black">
                    <a:tint val="75000"/>
                  </a:prstClr>
                </a:solidFill>
              </a:rPr>
              <a:pPr>
                <a:defRPr/>
              </a:pPr>
              <a:t>4/14/2018</a:t>
            </a:fld>
            <a:endParaRPr lang="en-US">
              <a:solidFill>
                <a:prstClr val="black">
                  <a:tint val="75000"/>
                </a:prstClr>
              </a:solidFill>
            </a:endParaRPr>
          </a:p>
        </p:txBody>
      </p:sp>
      <p:sp>
        <p:nvSpPr>
          <p:cNvPr id="7" name="Footer Placeholder 6"/>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8" name="Slide Number Placeholder 7"/>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19</a:t>
            </a:fld>
            <a:endParaRPr lang="en-US">
              <a:solidFill>
                <a:prstClr val="black">
                  <a:tint val="75000"/>
                </a:prstClr>
              </a:solidFill>
            </a:endParaRPr>
          </a:p>
        </p:txBody>
      </p:sp>
    </p:spTree>
    <p:extLst>
      <p:ext uri="{BB962C8B-B14F-4D97-AF65-F5344CB8AC3E}">
        <p14:creationId xmlns:p14="http://schemas.microsoft.com/office/powerpoint/2010/main" val="327667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72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72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72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72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72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7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67275" grpId="0"/>
      <p:bldP spid="267276" grpId="0"/>
      <p:bldP spid="267281" grpId="0"/>
      <p:bldP spid="26729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a:xfrm>
            <a:off x="457200" y="1600200"/>
            <a:ext cx="8229600" cy="4953000"/>
          </a:xfrm>
        </p:spPr>
        <p:txBody>
          <a:bodyPr>
            <a:normAutofit fontScale="92500"/>
          </a:bodyPr>
          <a:lstStyle/>
          <a:p>
            <a:r>
              <a:rPr lang="en-US" dirty="0"/>
              <a:t>Eukaryotic Chromosome</a:t>
            </a:r>
          </a:p>
          <a:p>
            <a:r>
              <a:rPr lang="en-US" dirty="0"/>
              <a:t>We will talk about </a:t>
            </a:r>
            <a:r>
              <a:rPr lang="en-US" b="1" dirty="0">
                <a:solidFill>
                  <a:srgbClr val="FF0000"/>
                </a:solidFill>
              </a:rPr>
              <a:t>DNA</a:t>
            </a:r>
            <a:r>
              <a:rPr lang="en-US" dirty="0"/>
              <a:t> Sequencing. </a:t>
            </a:r>
          </a:p>
          <a:p>
            <a:r>
              <a:rPr lang="en-US" dirty="0"/>
              <a:t>How NGS data is generated?</a:t>
            </a:r>
          </a:p>
          <a:p>
            <a:r>
              <a:rPr lang="en-US" dirty="0"/>
              <a:t>What are FASTQ,SAM/BAM and VCF file formats?</a:t>
            </a:r>
          </a:p>
          <a:p>
            <a:r>
              <a:rPr lang="en-US" dirty="0"/>
              <a:t>How NGS data is aligned to a reference genome?</a:t>
            </a:r>
          </a:p>
          <a:p>
            <a:r>
              <a:rPr lang="en-US" dirty="0"/>
              <a:t>Genetic variants and how are they determined?</a:t>
            </a:r>
          </a:p>
          <a:p>
            <a:r>
              <a:rPr lang="en-US" dirty="0"/>
              <a:t>Types of errors associated with alignment</a:t>
            </a:r>
          </a:p>
          <a:p>
            <a:r>
              <a:rPr lang="en-US" dirty="0"/>
              <a:t>Impact assessment of genomic variants</a:t>
            </a:r>
          </a:p>
        </p:txBody>
      </p:sp>
    </p:spTree>
    <p:extLst>
      <p:ext uri="{BB962C8B-B14F-4D97-AF65-F5344CB8AC3E}">
        <p14:creationId xmlns:p14="http://schemas.microsoft.com/office/powerpoint/2010/main" val="2590103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6532563" y="782638"/>
            <a:ext cx="169862" cy="503237"/>
          </a:xfrm>
          <a:custGeom>
            <a:avLst/>
            <a:gdLst>
              <a:gd name="connsiteX0" fmla="*/ 135783 w 170046"/>
              <a:gd name="connsiteY0" fmla="*/ 0 h 504497"/>
              <a:gd name="connsiteX1" fmla="*/ 104252 w 170046"/>
              <a:gd name="connsiteY1" fmla="*/ 94594 h 504497"/>
              <a:gd name="connsiteX2" fmla="*/ 88486 w 170046"/>
              <a:gd name="connsiteY2" fmla="*/ 141890 h 504497"/>
              <a:gd name="connsiteX3" fmla="*/ 151548 w 170046"/>
              <a:gd name="connsiteY3" fmla="*/ 157656 h 504497"/>
              <a:gd name="connsiteX4" fmla="*/ 135783 w 170046"/>
              <a:gd name="connsiteY4" fmla="*/ 204952 h 504497"/>
              <a:gd name="connsiteX5" fmla="*/ 72721 w 170046"/>
              <a:gd name="connsiteY5" fmla="*/ 220718 h 504497"/>
              <a:gd name="connsiteX6" fmla="*/ 25424 w 170046"/>
              <a:gd name="connsiteY6" fmla="*/ 236483 h 504497"/>
              <a:gd name="connsiteX7" fmla="*/ 9659 w 170046"/>
              <a:gd name="connsiteY7" fmla="*/ 283780 h 504497"/>
              <a:gd name="connsiteX8" fmla="*/ 151548 w 170046"/>
              <a:gd name="connsiteY8" fmla="*/ 362607 h 504497"/>
              <a:gd name="connsiteX9" fmla="*/ 167314 w 170046"/>
              <a:gd name="connsiteY9" fmla="*/ 409904 h 504497"/>
              <a:gd name="connsiteX10" fmla="*/ 41190 w 170046"/>
              <a:gd name="connsiteY10" fmla="*/ 488731 h 504497"/>
              <a:gd name="connsiteX11" fmla="*/ 25424 w 170046"/>
              <a:gd name="connsiteY11" fmla="*/ 504497 h 50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046" h="504497">
                <a:moveTo>
                  <a:pt x="135783" y="0"/>
                </a:moveTo>
                <a:lnTo>
                  <a:pt x="104252" y="94594"/>
                </a:lnTo>
                <a:lnTo>
                  <a:pt x="88486" y="141890"/>
                </a:lnTo>
                <a:cubicBezTo>
                  <a:pt x="109507" y="147145"/>
                  <a:pt x="138547" y="140322"/>
                  <a:pt x="151548" y="157656"/>
                </a:cubicBezTo>
                <a:cubicBezTo>
                  <a:pt x="161519" y="170950"/>
                  <a:pt x="148760" y="194571"/>
                  <a:pt x="135783" y="204952"/>
                </a:cubicBezTo>
                <a:cubicBezTo>
                  <a:pt x="118863" y="218488"/>
                  <a:pt x="93555" y="214765"/>
                  <a:pt x="72721" y="220718"/>
                </a:cubicBezTo>
                <a:cubicBezTo>
                  <a:pt x="56742" y="225283"/>
                  <a:pt x="41190" y="231228"/>
                  <a:pt x="25424" y="236483"/>
                </a:cubicBezTo>
                <a:cubicBezTo>
                  <a:pt x="20169" y="252249"/>
                  <a:pt x="0" y="270257"/>
                  <a:pt x="9659" y="283780"/>
                </a:cubicBezTo>
                <a:cubicBezTo>
                  <a:pt x="43541" y="331215"/>
                  <a:pt x="100988" y="345754"/>
                  <a:pt x="151548" y="362607"/>
                </a:cubicBezTo>
                <a:cubicBezTo>
                  <a:pt x="156803" y="378373"/>
                  <a:pt x="170046" y="393512"/>
                  <a:pt x="167314" y="409904"/>
                </a:cubicBezTo>
                <a:cubicBezTo>
                  <a:pt x="153761" y="491222"/>
                  <a:pt x="89882" y="440039"/>
                  <a:pt x="41190" y="488731"/>
                </a:cubicBezTo>
                <a:lnTo>
                  <a:pt x="25424" y="504497"/>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prstClr val="black"/>
              </a:solidFill>
            </a:endParaRPr>
          </a:p>
        </p:txBody>
      </p:sp>
      <p:sp>
        <p:nvSpPr>
          <p:cNvPr id="8" name="Freeform 7"/>
          <p:cNvSpPr/>
          <p:nvPr/>
        </p:nvSpPr>
        <p:spPr>
          <a:xfrm>
            <a:off x="6535738" y="1490663"/>
            <a:ext cx="133350" cy="395287"/>
          </a:xfrm>
          <a:custGeom>
            <a:avLst/>
            <a:gdLst>
              <a:gd name="connsiteX0" fmla="*/ 132976 w 132976"/>
              <a:gd name="connsiteY0" fmla="*/ 94 h 394232"/>
              <a:gd name="connsiteX1" fmla="*/ 38383 w 132976"/>
              <a:gd name="connsiteY1" fmla="*/ 15859 h 394232"/>
              <a:gd name="connsiteX2" fmla="*/ 22617 w 132976"/>
              <a:gd name="connsiteY2" fmla="*/ 63156 h 394232"/>
              <a:gd name="connsiteX3" fmla="*/ 85679 w 132976"/>
              <a:gd name="connsiteY3" fmla="*/ 157749 h 394232"/>
              <a:gd name="connsiteX4" fmla="*/ 101445 w 132976"/>
              <a:gd name="connsiteY4" fmla="*/ 205045 h 394232"/>
              <a:gd name="connsiteX5" fmla="*/ 6852 w 132976"/>
              <a:gd name="connsiteY5" fmla="*/ 252342 h 394232"/>
              <a:gd name="connsiteX6" fmla="*/ 22617 w 132976"/>
              <a:gd name="connsiteY6" fmla="*/ 315404 h 394232"/>
              <a:gd name="connsiteX7" fmla="*/ 117210 w 132976"/>
              <a:gd name="connsiteY7" fmla="*/ 346935 h 394232"/>
              <a:gd name="connsiteX8" fmla="*/ 101445 w 132976"/>
              <a:gd name="connsiteY8" fmla="*/ 394232 h 39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976" h="394232">
                <a:moveTo>
                  <a:pt x="132976" y="94"/>
                </a:moveTo>
                <a:cubicBezTo>
                  <a:pt x="101445" y="5349"/>
                  <a:pt x="66137" y="0"/>
                  <a:pt x="38383" y="15859"/>
                </a:cubicBezTo>
                <a:cubicBezTo>
                  <a:pt x="23954" y="24104"/>
                  <a:pt x="17362" y="47390"/>
                  <a:pt x="22617" y="63156"/>
                </a:cubicBezTo>
                <a:cubicBezTo>
                  <a:pt x="34600" y="99107"/>
                  <a:pt x="73695" y="121798"/>
                  <a:pt x="85679" y="157749"/>
                </a:cubicBezTo>
                <a:lnTo>
                  <a:pt x="101445" y="205045"/>
                </a:lnTo>
                <a:cubicBezTo>
                  <a:pt x="83081" y="211166"/>
                  <a:pt x="14492" y="229421"/>
                  <a:pt x="6852" y="252342"/>
                </a:cubicBezTo>
                <a:cubicBezTo>
                  <a:pt x="0" y="272898"/>
                  <a:pt x="6166" y="301303"/>
                  <a:pt x="22617" y="315404"/>
                </a:cubicBezTo>
                <a:cubicBezTo>
                  <a:pt x="47852" y="337034"/>
                  <a:pt x="117210" y="346935"/>
                  <a:pt x="117210" y="346935"/>
                </a:cubicBezTo>
                <a:lnTo>
                  <a:pt x="101445" y="394232"/>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prstClr val="black"/>
              </a:solidFill>
            </a:endParaRPr>
          </a:p>
        </p:txBody>
      </p:sp>
      <p:sp>
        <p:nvSpPr>
          <p:cNvPr id="9" name="Freeform 8"/>
          <p:cNvSpPr/>
          <p:nvPr/>
        </p:nvSpPr>
        <p:spPr>
          <a:xfrm>
            <a:off x="6632575" y="2154238"/>
            <a:ext cx="114300" cy="519112"/>
          </a:xfrm>
          <a:custGeom>
            <a:avLst/>
            <a:gdLst>
              <a:gd name="connsiteX0" fmla="*/ 114480 w 114480"/>
              <a:gd name="connsiteY0" fmla="*/ 0 h 520262"/>
              <a:gd name="connsiteX1" fmla="*/ 51418 w 114480"/>
              <a:gd name="connsiteY1" fmla="*/ 15765 h 520262"/>
              <a:gd name="connsiteX2" fmla="*/ 35653 w 114480"/>
              <a:gd name="connsiteY2" fmla="*/ 126124 h 520262"/>
              <a:gd name="connsiteX3" fmla="*/ 51418 w 114480"/>
              <a:gd name="connsiteY3" fmla="*/ 173421 h 520262"/>
              <a:gd name="connsiteX4" fmla="*/ 51418 w 114480"/>
              <a:gd name="connsiteY4" fmla="*/ 378372 h 520262"/>
              <a:gd name="connsiteX5" fmla="*/ 82949 w 114480"/>
              <a:gd name="connsiteY5" fmla="*/ 425669 h 520262"/>
              <a:gd name="connsiteX6" fmla="*/ 51418 w 114480"/>
              <a:gd name="connsiteY6" fmla="*/ 472965 h 520262"/>
              <a:gd name="connsiteX7" fmla="*/ 4122 w 114480"/>
              <a:gd name="connsiteY7" fmla="*/ 504496 h 520262"/>
              <a:gd name="connsiteX8" fmla="*/ 19887 w 114480"/>
              <a:gd name="connsiteY8" fmla="*/ 520262 h 5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80" h="520262">
                <a:moveTo>
                  <a:pt x="114480" y="0"/>
                </a:moveTo>
                <a:cubicBezTo>
                  <a:pt x="93459" y="5255"/>
                  <a:pt x="69447" y="3746"/>
                  <a:pt x="51418" y="15765"/>
                </a:cubicBezTo>
                <a:cubicBezTo>
                  <a:pt x="1294" y="49181"/>
                  <a:pt x="22809" y="81170"/>
                  <a:pt x="35653" y="126124"/>
                </a:cubicBezTo>
                <a:cubicBezTo>
                  <a:pt x="40218" y="142103"/>
                  <a:pt x="46163" y="157655"/>
                  <a:pt x="51418" y="173421"/>
                </a:cubicBezTo>
                <a:cubicBezTo>
                  <a:pt x="40656" y="259518"/>
                  <a:pt x="22078" y="300131"/>
                  <a:pt x="51418" y="378372"/>
                </a:cubicBezTo>
                <a:cubicBezTo>
                  <a:pt x="58071" y="396114"/>
                  <a:pt x="72439" y="409903"/>
                  <a:pt x="82949" y="425669"/>
                </a:cubicBezTo>
                <a:cubicBezTo>
                  <a:pt x="72439" y="441434"/>
                  <a:pt x="64816" y="459567"/>
                  <a:pt x="51418" y="472965"/>
                </a:cubicBezTo>
                <a:cubicBezTo>
                  <a:pt x="38020" y="486363"/>
                  <a:pt x="14632" y="488731"/>
                  <a:pt x="4122" y="504496"/>
                </a:cubicBezTo>
                <a:cubicBezTo>
                  <a:pt x="0" y="510680"/>
                  <a:pt x="14632" y="515007"/>
                  <a:pt x="19887" y="520262"/>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prstClr val="black"/>
              </a:solidFill>
            </a:endParaRPr>
          </a:p>
        </p:txBody>
      </p:sp>
      <p:sp>
        <p:nvSpPr>
          <p:cNvPr id="10" name="Flowchart: Magnetic Disk 9"/>
          <p:cNvSpPr/>
          <p:nvPr/>
        </p:nvSpPr>
        <p:spPr>
          <a:xfrm>
            <a:off x="6116638" y="434975"/>
            <a:ext cx="993775" cy="2711450"/>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1" name="Oval 10"/>
          <p:cNvSpPr/>
          <p:nvPr/>
        </p:nvSpPr>
        <p:spPr>
          <a:xfrm>
            <a:off x="6589713" y="2563813"/>
            <a:ext cx="157162" cy="220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2" name="Oval 11"/>
          <p:cNvSpPr/>
          <p:nvPr/>
        </p:nvSpPr>
        <p:spPr>
          <a:xfrm>
            <a:off x="6573838" y="1774825"/>
            <a:ext cx="188912" cy="1428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3" name="Rounded Rectangle 12"/>
          <p:cNvSpPr/>
          <p:nvPr/>
        </p:nvSpPr>
        <p:spPr>
          <a:xfrm>
            <a:off x="4556125" y="3241675"/>
            <a:ext cx="1292225" cy="6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prstClr val="white"/>
                </a:solidFill>
              </a:rPr>
              <a:t>Camera</a:t>
            </a:r>
          </a:p>
        </p:txBody>
      </p:sp>
      <p:sp>
        <p:nvSpPr>
          <p:cNvPr id="14" name="Rounded Rectangle 13"/>
          <p:cNvSpPr/>
          <p:nvPr/>
        </p:nvSpPr>
        <p:spPr>
          <a:xfrm>
            <a:off x="7515225" y="3221038"/>
            <a:ext cx="1292225" cy="6143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prstClr val="white"/>
                </a:solidFill>
              </a:rPr>
              <a:t>Laser</a:t>
            </a:r>
          </a:p>
        </p:txBody>
      </p:sp>
      <p:cxnSp>
        <p:nvCxnSpPr>
          <p:cNvPr id="16" name="Straight Connector 15"/>
          <p:cNvCxnSpPr>
            <a:stCxn id="13" idx="3"/>
            <a:endCxn id="14" idx="1"/>
          </p:cNvCxnSpPr>
          <p:nvPr/>
        </p:nvCxnSpPr>
        <p:spPr>
          <a:xfrm flipV="1">
            <a:off x="5848350" y="3527425"/>
            <a:ext cx="1666875" cy="20638"/>
          </a:xfrm>
          <a:prstGeom prst="line">
            <a:avLst/>
          </a:prstGeom>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6580188" y="3014663"/>
            <a:ext cx="114300" cy="520700"/>
          </a:xfrm>
          <a:custGeom>
            <a:avLst/>
            <a:gdLst>
              <a:gd name="connsiteX0" fmla="*/ 114480 w 114480"/>
              <a:gd name="connsiteY0" fmla="*/ 0 h 520262"/>
              <a:gd name="connsiteX1" fmla="*/ 51418 w 114480"/>
              <a:gd name="connsiteY1" fmla="*/ 15765 h 520262"/>
              <a:gd name="connsiteX2" fmla="*/ 35653 w 114480"/>
              <a:gd name="connsiteY2" fmla="*/ 126124 h 520262"/>
              <a:gd name="connsiteX3" fmla="*/ 51418 w 114480"/>
              <a:gd name="connsiteY3" fmla="*/ 173421 h 520262"/>
              <a:gd name="connsiteX4" fmla="*/ 51418 w 114480"/>
              <a:gd name="connsiteY4" fmla="*/ 378372 h 520262"/>
              <a:gd name="connsiteX5" fmla="*/ 82949 w 114480"/>
              <a:gd name="connsiteY5" fmla="*/ 425669 h 520262"/>
              <a:gd name="connsiteX6" fmla="*/ 51418 w 114480"/>
              <a:gd name="connsiteY6" fmla="*/ 472965 h 520262"/>
              <a:gd name="connsiteX7" fmla="*/ 4122 w 114480"/>
              <a:gd name="connsiteY7" fmla="*/ 504496 h 520262"/>
              <a:gd name="connsiteX8" fmla="*/ 19887 w 114480"/>
              <a:gd name="connsiteY8" fmla="*/ 520262 h 5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80" h="520262">
                <a:moveTo>
                  <a:pt x="114480" y="0"/>
                </a:moveTo>
                <a:cubicBezTo>
                  <a:pt x="93459" y="5255"/>
                  <a:pt x="69447" y="3746"/>
                  <a:pt x="51418" y="15765"/>
                </a:cubicBezTo>
                <a:cubicBezTo>
                  <a:pt x="1294" y="49181"/>
                  <a:pt x="22809" y="81170"/>
                  <a:pt x="35653" y="126124"/>
                </a:cubicBezTo>
                <a:cubicBezTo>
                  <a:pt x="40218" y="142103"/>
                  <a:pt x="46163" y="157655"/>
                  <a:pt x="51418" y="173421"/>
                </a:cubicBezTo>
                <a:cubicBezTo>
                  <a:pt x="40656" y="259518"/>
                  <a:pt x="22078" y="300131"/>
                  <a:pt x="51418" y="378372"/>
                </a:cubicBezTo>
                <a:cubicBezTo>
                  <a:pt x="58071" y="396114"/>
                  <a:pt x="72439" y="409903"/>
                  <a:pt x="82949" y="425669"/>
                </a:cubicBezTo>
                <a:cubicBezTo>
                  <a:pt x="72439" y="441434"/>
                  <a:pt x="64816" y="459567"/>
                  <a:pt x="51418" y="472965"/>
                </a:cubicBezTo>
                <a:cubicBezTo>
                  <a:pt x="38020" y="486363"/>
                  <a:pt x="14632" y="488731"/>
                  <a:pt x="4122" y="504496"/>
                </a:cubicBezTo>
                <a:cubicBezTo>
                  <a:pt x="0" y="510680"/>
                  <a:pt x="14632" y="515007"/>
                  <a:pt x="19887" y="520262"/>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prstClr val="black"/>
              </a:solidFill>
            </a:endParaRPr>
          </a:p>
        </p:txBody>
      </p:sp>
      <p:sp>
        <p:nvSpPr>
          <p:cNvPr id="18" name="Oval 17"/>
          <p:cNvSpPr/>
          <p:nvPr/>
        </p:nvSpPr>
        <p:spPr>
          <a:xfrm>
            <a:off x="6553200" y="3409950"/>
            <a:ext cx="157163" cy="220663"/>
          </a:xfrm>
          <a:prstGeom prst="ellipse">
            <a:avLst/>
          </a:prstGeom>
          <a:solidFill>
            <a:srgbClr val="00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cxnSp>
        <p:nvCxnSpPr>
          <p:cNvPr id="20" name="Straight Connector 19"/>
          <p:cNvCxnSpPr/>
          <p:nvPr/>
        </p:nvCxnSpPr>
        <p:spPr>
          <a:xfrm>
            <a:off x="1198563" y="3808413"/>
            <a:ext cx="25844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1246188" y="3303588"/>
            <a:ext cx="614362" cy="530225"/>
          </a:xfrm>
          <a:custGeom>
            <a:avLst/>
            <a:gdLst>
              <a:gd name="connsiteX0" fmla="*/ 0 w 614855"/>
              <a:gd name="connsiteY0" fmla="*/ 520262 h 529021"/>
              <a:gd name="connsiteX1" fmla="*/ 110358 w 614855"/>
              <a:gd name="connsiteY1" fmla="*/ 441435 h 529021"/>
              <a:gd name="connsiteX2" fmla="*/ 141890 w 614855"/>
              <a:gd name="connsiteY2" fmla="*/ 409904 h 529021"/>
              <a:gd name="connsiteX3" fmla="*/ 173421 w 614855"/>
              <a:gd name="connsiteY3" fmla="*/ 315311 h 529021"/>
              <a:gd name="connsiteX4" fmla="*/ 204952 w 614855"/>
              <a:gd name="connsiteY4" fmla="*/ 94593 h 529021"/>
              <a:gd name="connsiteX5" fmla="*/ 220717 w 614855"/>
              <a:gd name="connsiteY5" fmla="*/ 47297 h 529021"/>
              <a:gd name="connsiteX6" fmla="*/ 315310 w 614855"/>
              <a:gd name="connsiteY6" fmla="*/ 0 h 529021"/>
              <a:gd name="connsiteX7" fmla="*/ 362607 w 614855"/>
              <a:gd name="connsiteY7" fmla="*/ 157655 h 529021"/>
              <a:gd name="connsiteX8" fmla="*/ 378372 w 614855"/>
              <a:gd name="connsiteY8" fmla="*/ 252248 h 529021"/>
              <a:gd name="connsiteX9" fmla="*/ 409903 w 614855"/>
              <a:gd name="connsiteY9" fmla="*/ 346842 h 529021"/>
              <a:gd name="connsiteX10" fmla="*/ 457200 w 614855"/>
              <a:gd name="connsiteY10" fmla="*/ 457200 h 529021"/>
              <a:gd name="connsiteX11" fmla="*/ 551793 w 614855"/>
              <a:gd name="connsiteY11" fmla="*/ 520262 h 529021"/>
              <a:gd name="connsiteX12" fmla="*/ 614855 w 614855"/>
              <a:gd name="connsiteY12" fmla="*/ 520262 h 52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855" h="529021">
                <a:moveTo>
                  <a:pt x="0" y="520262"/>
                </a:moveTo>
                <a:cubicBezTo>
                  <a:pt x="162914" y="465957"/>
                  <a:pt x="57805" y="529021"/>
                  <a:pt x="110358" y="441435"/>
                </a:cubicBezTo>
                <a:cubicBezTo>
                  <a:pt x="118006" y="428689"/>
                  <a:pt x="131379" y="420414"/>
                  <a:pt x="141890" y="409904"/>
                </a:cubicBezTo>
                <a:cubicBezTo>
                  <a:pt x="152400" y="378373"/>
                  <a:pt x="168721" y="348214"/>
                  <a:pt x="173421" y="315311"/>
                </a:cubicBezTo>
                <a:cubicBezTo>
                  <a:pt x="183931" y="241738"/>
                  <a:pt x="181451" y="165099"/>
                  <a:pt x="204952" y="94593"/>
                </a:cubicBezTo>
                <a:cubicBezTo>
                  <a:pt x="210207" y="78828"/>
                  <a:pt x="210336" y="60274"/>
                  <a:pt x="220717" y="47297"/>
                </a:cubicBezTo>
                <a:cubicBezTo>
                  <a:pt x="242943" y="19515"/>
                  <a:pt x="284154" y="10386"/>
                  <a:pt x="315310" y="0"/>
                </a:cubicBezTo>
                <a:cubicBezTo>
                  <a:pt x="335416" y="60318"/>
                  <a:pt x="350695" y="98094"/>
                  <a:pt x="362607" y="157655"/>
                </a:cubicBezTo>
                <a:cubicBezTo>
                  <a:pt x="368876" y="189000"/>
                  <a:pt x="370619" y="221236"/>
                  <a:pt x="378372" y="252248"/>
                </a:cubicBezTo>
                <a:cubicBezTo>
                  <a:pt x="386433" y="284493"/>
                  <a:pt x="399392" y="315311"/>
                  <a:pt x="409903" y="346842"/>
                </a:cubicBezTo>
                <a:cubicBezTo>
                  <a:pt x="419324" y="375106"/>
                  <a:pt x="437720" y="437720"/>
                  <a:pt x="457200" y="457200"/>
                </a:cubicBezTo>
                <a:cubicBezTo>
                  <a:pt x="483996" y="483996"/>
                  <a:pt x="513897" y="520262"/>
                  <a:pt x="551793" y="520262"/>
                </a:cubicBezTo>
                <a:lnTo>
                  <a:pt x="614855" y="520262"/>
                </a:lnTo>
              </a:path>
            </a:pathLst>
          </a:custGeom>
          <a:ln w="28575">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prstClr val="black"/>
              </a:solidFill>
            </a:endParaRPr>
          </a:p>
        </p:txBody>
      </p:sp>
      <p:sp>
        <p:nvSpPr>
          <p:cNvPr id="22" name="Freeform 21"/>
          <p:cNvSpPr/>
          <p:nvPr/>
        </p:nvSpPr>
        <p:spPr>
          <a:xfrm>
            <a:off x="1839913" y="3298825"/>
            <a:ext cx="614362" cy="528638"/>
          </a:xfrm>
          <a:custGeom>
            <a:avLst/>
            <a:gdLst>
              <a:gd name="connsiteX0" fmla="*/ 0 w 614855"/>
              <a:gd name="connsiteY0" fmla="*/ 520262 h 529021"/>
              <a:gd name="connsiteX1" fmla="*/ 110358 w 614855"/>
              <a:gd name="connsiteY1" fmla="*/ 441435 h 529021"/>
              <a:gd name="connsiteX2" fmla="*/ 141890 w 614855"/>
              <a:gd name="connsiteY2" fmla="*/ 409904 h 529021"/>
              <a:gd name="connsiteX3" fmla="*/ 173421 w 614855"/>
              <a:gd name="connsiteY3" fmla="*/ 315311 h 529021"/>
              <a:gd name="connsiteX4" fmla="*/ 204952 w 614855"/>
              <a:gd name="connsiteY4" fmla="*/ 94593 h 529021"/>
              <a:gd name="connsiteX5" fmla="*/ 220717 w 614855"/>
              <a:gd name="connsiteY5" fmla="*/ 47297 h 529021"/>
              <a:gd name="connsiteX6" fmla="*/ 315310 w 614855"/>
              <a:gd name="connsiteY6" fmla="*/ 0 h 529021"/>
              <a:gd name="connsiteX7" fmla="*/ 362607 w 614855"/>
              <a:gd name="connsiteY7" fmla="*/ 157655 h 529021"/>
              <a:gd name="connsiteX8" fmla="*/ 378372 w 614855"/>
              <a:gd name="connsiteY8" fmla="*/ 252248 h 529021"/>
              <a:gd name="connsiteX9" fmla="*/ 409903 w 614855"/>
              <a:gd name="connsiteY9" fmla="*/ 346842 h 529021"/>
              <a:gd name="connsiteX10" fmla="*/ 457200 w 614855"/>
              <a:gd name="connsiteY10" fmla="*/ 457200 h 529021"/>
              <a:gd name="connsiteX11" fmla="*/ 551793 w 614855"/>
              <a:gd name="connsiteY11" fmla="*/ 520262 h 529021"/>
              <a:gd name="connsiteX12" fmla="*/ 614855 w 614855"/>
              <a:gd name="connsiteY12" fmla="*/ 520262 h 52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855" h="529021">
                <a:moveTo>
                  <a:pt x="0" y="520262"/>
                </a:moveTo>
                <a:cubicBezTo>
                  <a:pt x="162914" y="465957"/>
                  <a:pt x="57805" y="529021"/>
                  <a:pt x="110358" y="441435"/>
                </a:cubicBezTo>
                <a:cubicBezTo>
                  <a:pt x="118006" y="428689"/>
                  <a:pt x="131379" y="420414"/>
                  <a:pt x="141890" y="409904"/>
                </a:cubicBezTo>
                <a:cubicBezTo>
                  <a:pt x="152400" y="378373"/>
                  <a:pt x="168721" y="348214"/>
                  <a:pt x="173421" y="315311"/>
                </a:cubicBezTo>
                <a:cubicBezTo>
                  <a:pt x="183931" y="241738"/>
                  <a:pt x="181451" y="165099"/>
                  <a:pt x="204952" y="94593"/>
                </a:cubicBezTo>
                <a:cubicBezTo>
                  <a:pt x="210207" y="78828"/>
                  <a:pt x="210336" y="60274"/>
                  <a:pt x="220717" y="47297"/>
                </a:cubicBezTo>
                <a:cubicBezTo>
                  <a:pt x="242943" y="19515"/>
                  <a:pt x="284154" y="10386"/>
                  <a:pt x="315310" y="0"/>
                </a:cubicBezTo>
                <a:cubicBezTo>
                  <a:pt x="335416" y="60318"/>
                  <a:pt x="350695" y="98094"/>
                  <a:pt x="362607" y="157655"/>
                </a:cubicBezTo>
                <a:cubicBezTo>
                  <a:pt x="368876" y="189000"/>
                  <a:pt x="370619" y="221236"/>
                  <a:pt x="378372" y="252248"/>
                </a:cubicBezTo>
                <a:cubicBezTo>
                  <a:pt x="386433" y="284493"/>
                  <a:pt x="399392" y="315311"/>
                  <a:pt x="409903" y="346842"/>
                </a:cubicBezTo>
                <a:cubicBezTo>
                  <a:pt x="419324" y="375106"/>
                  <a:pt x="437720" y="437720"/>
                  <a:pt x="457200" y="457200"/>
                </a:cubicBezTo>
                <a:cubicBezTo>
                  <a:pt x="483996" y="483996"/>
                  <a:pt x="513897" y="520262"/>
                  <a:pt x="551793" y="520262"/>
                </a:cubicBezTo>
                <a:lnTo>
                  <a:pt x="614855" y="520262"/>
                </a:ln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prstClr val="black"/>
              </a:solidFill>
            </a:endParaRPr>
          </a:p>
        </p:txBody>
      </p:sp>
      <p:sp>
        <p:nvSpPr>
          <p:cNvPr id="23" name="Freeform 22"/>
          <p:cNvSpPr/>
          <p:nvPr/>
        </p:nvSpPr>
        <p:spPr>
          <a:xfrm>
            <a:off x="2454275" y="3298825"/>
            <a:ext cx="614363" cy="528638"/>
          </a:xfrm>
          <a:custGeom>
            <a:avLst/>
            <a:gdLst>
              <a:gd name="connsiteX0" fmla="*/ 0 w 614855"/>
              <a:gd name="connsiteY0" fmla="*/ 520262 h 529021"/>
              <a:gd name="connsiteX1" fmla="*/ 110358 w 614855"/>
              <a:gd name="connsiteY1" fmla="*/ 441435 h 529021"/>
              <a:gd name="connsiteX2" fmla="*/ 141890 w 614855"/>
              <a:gd name="connsiteY2" fmla="*/ 409904 h 529021"/>
              <a:gd name="connsiteX3" fmla="*/ 173421 w 614855"/>
              <a:gd name="connsiteY3" fmla="*/ 315311 h 529021"/>
              <a:gd name="connsiteX4" fmla="*/ 204952 w 614855"/>
              <a:gd name="connsiteY4" fmla="*/ 94593 h 529021"/>
              <a:gd name="connsiteX5" fmla="*/ 220717 w 614855"/>
              <a:gd name="connsiteY5" fmla="*/ 47297 h 529021"/>
              <a:gd name="connsiteX6" fmla="*/ 315310 w 614855"/>
              <a:gd name="connsiteY6" fmla="*/ 0 h 529021"/>
              <a:gd name="connsiteX7" fmla="*/ 362607 w 614855"/>
              <a:gd name="connsiteY7" fmla="*/ 157655 h 529021"/>
              <a:gd name="connsiteX8" fmla="*/ 378372 w 614855"/>
              <a:gd name="connsiteY8" fmla="*/ 252248 h 529021"/>
              <a:gd name="connsiteX9" fmla="*/ 409903 w 614855"/>
              <a:gd name="connsiteY9" fmla="*/ 346842 h 529021"/>
              <a:gd name="connsiteX10" fmla="*/ 457200 w 614855"/>
              <a:gd name="connsiteY10" fmla="*/ 457200 h 529021"/>
              <a:gd name="connsiteX11" fmla="*/ 551793 w 614855"/>
              <a:gd name="connsiteY11" fmla="*/ 520262 h 529021"/>
              <a:gd name="connsiteX12" fmla="*/ 614855 w 614855"/>
              <a:gd name="connsiteY12" fmla="*/ 520262 h 52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855" h="529021">
                <a:moveTo>
                  <a:pt x="0" y="520262"/>
                </a:moveTo>
                <a:cubicBezTo>
                  <a:pt x="162914" y="465957"/>
                  <a:pt x="57805" y="529021"/>
                  <a:pt x="110358" y="441435"/>
                </a:cubicBezTo>
                <a:cubicBezTo>
                  <a:pt x="118006" y="428689"/>
                  <a:pt x="131379" y="420414"/>
                  <a:pt x="141890" y="409904"/>
                </a:cubicBezTo>
                <a:cubicBezTo>
                  <a:pt x="152400" y="378373"/>
                  <a:pt x="168721" y="348214"/>
                  <a:pt x="173421" y="315311"/>
                </a:cubicBezTo>
                <a:cubicBezTo>
                  <a:pt x="183931" y="241738"/>
                  <a:pt x="181451" y="165099"/>
                  <a:pt x="204952" y="94593"/>
                </a:cubicBezTo>
                <a:cubicBezTo>
                  <a:pt x="210207" y="78828"/>
                  <a:pt x="210336" y="60274"/>
                  <a:pt x="220717" y="47297"/>
                </a:cubicBezTo>
                <a:cubicBezTo>
                  <a:pt x="242943" y="19515"/>
                  <a:pt x="284154" y="10386"/>
                  <a:pt x="315310" y="0"/>
                </a:cubicBezTo>
                <a:cubicBezTo>
                  <a:pt x="335416" y="60318"/>
                  <a:pt x="350695" y="98094"/>
                  <a:pt x="362607" y="157655"/>
                </a:cubicBezTo>
                <a:cubicBezTo>
                  <a:pt x="368876" y="189000"/>
                  <a:pt x="370619" y="221236"/>
                  <a:pt x="378372" y="252248"/>
                </a:cubicBezTo>
                <a:cubicBezTo>
                  <a:pt x="386433" y="284493"/>
                  <a:pt x="399392" y="315311"/>
                  <a:pt x="409903" y="346842"/>
                </a:cubicBezTo>
                <a:cubicBezTo>
                  <a:pt x="419324" y="375106"/>
                  <a:pt x="437720" y="437720"/>
                  <a:pt x="457200" y="457200"/>
                </a:cubicBezTo>
                <a:cubicBezTo>
                  <a:pt x="483996" y="483996"/>
                  <a:pt x="513897" y="520262"/>
                  <a:pt x="551793" y="520262"/>
                </a:cubicBezTo>
                <a:lnTo>
                  <a:pt x="614855" y="520262"/>
                </a:lnTo>
              </a:path>
            </a:pathLst>
          </a:custGeom>
          <a:ln w="28575">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prstClr val="black"/>
              </a:solidFill>
            </a:endParaRPr>
          </a:p>
        </p:txBody>
      </p:sp>
      <p:pic>
        <p:nvPicPr>
          <p:cNvPr id="68625" name="Picture 2" descr="File:Sanger sequencing read display.gif">
            <a:hlinkClick r:id="rId2"/>
          </p:cNvPr>
          <p:cNvPicPr>
            <a:picLocks noChangeAspect="1" noChangeArrowheads="1"/>
          </p:cNvPicPr>
          <p:nvPr/>
        </p:nvPicPr>
        <p:blipFill>
          <a:blip r:embed="rId3"/>
          <a:srcRect/>
          <a:stretch>
            <a:fillRect/>
          </a:stretch>
        </p:blipFill>
        <p:spPr bwMode="auto">
          <a:xfrm>
            <a:off x="439738" y="4079875"/>
            <a:ext cx="7620000" cy="1762125"/>
          </a:xfrm>
          <a:prstGeom prst="rect">
            <a:avLst/>
          </a:prstGeom>
          <a:noFill/>
          <a:ln w="9525">
            <a:noFill/>
            <a:miter lim="800000"/>
            <a:headEnd/>
            <a:tailEnd/>
          </a:ln>
        </p:spPr>
      </p:pic>
      <p:sp>
        <p:nvSpPr>
          <p:cNvPr id="68626" name="Rectangle 19"/>
          <p:cNvSpPr>
            <a:spLocks noChangeArrowheads="1"/>
          </p:cNvSpPr>
          <p:nvPr/>
        </p:nvSpPr>
        <p:spPr bwMode="auto">
          <a:xfrm>
            <a:off x="328613" y="5864225"/>
            <a:ext cx="5772150" cy="274638"/>
          </a:xfrm>
          <a:prstGeom prst="rect">
            <a:avLst/>
          </a:prstGeom>
          <a:noFill/>
          <a:ln w="9525">
            <a:noFill/>
            <a:miter lim="800000"/>
            <a:headEnd/>
            <a:tailEnd/>
          </a:ln>
        </p:spPr>
        <p:txBody>
          <a:bodyPr wrap="none">
            <a:spAutoFit/>
          </a:bodyPr>
          <a:lstStyle/>
          <a:p>
            <a:pPr fontAlgn="base">
              <a:spcBef>
                <a:spcPct val="0"/>
              </a:spcBef>
              <a:spcAft>
                <a:spcPct val="0"/>
              </a:spcAft>
            </a:pPr>
            <a:r>
              <a:rPr lang="en-US" sz="1200">
                <a:solidFill>
                  <a:prstClr val="black"/>
                </a:solidFill>
                <a:latin typeface="Arial" charset="0"/>
              </a:rPr>
              <a:t>Author: Loris;  http://en.wikipedia.org/wiki/File:Sanger_sequencing_read_display.gif</a:t>
            </a:r>
          </a:p>
        </p:txBody>
      </p:sp>
      <p:sp>
        <p:nvSpPr>
          <p:cNvPr id="2" name="TextBox 1"/>
          <p:cNvSpPr txBox="1"/>
          <p:nvPr/>
        </p:nvSpPr>
        <p:spPr>
          <a:xfrm>
            <a:off x="1920240" y="6375862"/>
            <a:ext cx="2984269"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Chromatogram</a:t>
            </a:r>
          </a:p>
        </p:txBody>
      </p:sp>
      <p:cxnSp>
        <p:nvCxnSpPr>
          <p:cNvPr id="4" name="Straight Arrow Connector 3"/>
          <p:cNvCxnSpPr>
            <a:endCxn id="5" idx="2"/>
          </p:cNvCxnSpPr>
          <p:nvPr/>
        </p:nvCxnSpPr>
        <p:spPr>
          <a:xfrm flipV="1">
            <a:off x="4743421" y="2354175"/>
            <a:ext cx="328613" cy="860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344930" y="1974762"/>
            <a:ext cx="1454208" cy="379413"/>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Computer </a:t>
            </a:r>
          </a:p>
        </p:txBody>
      </p:sp>
      <p:cxnSp>
        <p:nvCxnSpPr>
          <p:cNvPr id="15" name="Straight Arrow Connector 14"/>
          <p:cNvCxnSpPr>
            <a:stCxn id="14" idx="1"/>
          </p:cNvCxnSpPr>
          <p:nvPr/>
        </p:nvCxnSpPr>
        <p:spPr>
          <a:xfrm flipH="1" flipV="1">
            <a:off x="5202238" y="2350957"/>
            <a:ext cx="2312987" cy="117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0" y="-675"/>
            <a:ext cx="4489450" cy="2031325"/>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The reaction fragments (the fluorescent </a:t>
            </a:r>
            <a:br>
              <a:rPr lang="en-US" dirty="0">
                <a:solidFill>
                  <a:prstClr val="black"/>
                </a:solidFill>
                <a:latin typeface="Arial" charset="0"/>
              </a:rPr>
            </a:br>
            <a:r>
              <a:rPr lang="en-US" dirty="0">
                <a:solidFill>
                  <a:prstClr val="black"/>
                </a:solidFill>
                <a:latin typeface="Arial" charset="0"/>
              </a:rPr>
              <a:t>tagged fragments) are poured in a gel containing tube and electrophoresis is applied. The smallest fragment moves faster towards +</a:t>
            </a:r>
            <a:r>
              <a:rPr lang="en-US" dirty="0" err="1">
                <a:solidFill>
                  <a:prstClr val="black"/>
                </a:solidFill>
                <a:latin typeface="Arial" charset="0"/>
              </a:rPr>
              <a:t>ve</a:t>
            </a:r>
            <a:r>
              <a:rPr lang="en-US" dirty="0">
                <a:solidFill>
                  <a:prstClr val="black"/>
                </a:solidFill>
                <a:latin typeface="Arial" charset="0"/>
              </a:rPr>
              <a:t> end and read by the laser. The next larger fragment will follow it. </a:t>
            </a:r>
          </a:p>
        </p:txBody>
      </p:sp>
      <p:sp>
        <p:nvSpPr>
          <p:cNvPr id="6" name="TextBox 5"/>
          <p:cNvSpPr txBox="1"/>
          <p:nvPr/>
        </p:nvSpPr>
        <p:spPr>
          <a:xfrm>
            <a:off x="7232649" y="535663"/>
            <a:ext cx="1857375" cy="2031325"/>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Laser excites the dye and the camera  identifies the emitted color and hence the nucleotide</a:t>
            </a:r>
          </a:p>
        </p:txBody>
      </p:sp>
      <p:sp>
        <p:nvSpPr>
          <p:cNvPr id="19" name="TextBox 18"/>
          <p:cNvSpPr txBox="1"/>
          <p:nvPr/>
        </p:nvSpPr>
        <p:spPr>
          <a:xfrm>
            <a:off x="0" y="2413794"/>
            <a:ext cx="4249738" cy="646331"/>
          </a:xfrm>
          <a:prstGeom prst="rect">
            <a:avLst/>
          </a:prstGeom>
          <a:solidFill>
            <a:schemeClr val="accent1">
              <a:alpha val="23000"/>
            </a:schemeClr>
          </a:solidFill>
        </p:spPr>
        <p:txBody>
          <a:bodyPr wrap="square" rtlCol="0">
            <a:spAutoFit/>
          </a:bodyPr>
          <a:lstStyle/>
          <a:p>
            <a:pPr fontAlgn="base">
              <a:spcBef>
                <a:spcPct val="0"/>
              </a:spcBef>
              <a:spcAft>
                <a:spcPct val="0"/>
              </a:spcAft>
            </a:pPr>
            <a:r>
              <a:rPr lang="en-US" dirty="0">
                <a:solidFill>
                  <a:prstClr val="black"/>
                </a:solidFill>
                <a:latin typeface="Arial" charset="0"/>
              </a:rPr>
              <a:t>THERE ARE NEWER VARIANTS BUT</a:t>
            </a:r>
            <a:br>
              <a:rPr lang="en-US" dirty="0">
                <a:solidFill>
                  <a:prstClr val="black"/>
                </a:solidFill>
                <a:latin typeface="Arial" charset="0"/>
              </a:rPr>
            </a:br>
            <a:r>
              <a:rPr lang="en-US" dirty="0">
                <a:solidFill>
                  <a:prstClr val="black"/>
                </a:solidFill>
                <a:latin typeface="Arial" charset="0"/>
              </a:rPr>
              <a:t>THE CONCEPT IS THE SAME</a:t>
            </a:r>
          </a:p>
        </p:txBody>
      </p:sp>
      <p:sp>
        <p:nvSpPr>
          <p:cNvPr id="24" name="Date Placeholder 23"/>
          <p:cNvSpPr>
            <a:spLocks noGrp="1"/>
          </p:cNvSpPr>
          <p:nvPr>
            <p:ph type="dt" sz="half" idx="10"/>
          </p:nvPr>
        </p:nvSpPr>
        <p:spPr/>
        <p:txBody>
          <a:bodyPr/>
          <a:lstStyle/>
          <a:p>
            <a:pPr>
              <a:defRPr/>
            </a:pPr>
            <a:fld id="{3B47E5F0-67D4-4106-A2E8-0A8E06284B99}" type="datetime1">
              <a:rPr lang="en-US" smtClean="0">
                <a:solidFill>
                  <a:prstClr val="black">
                    <a:tint val="75000"/>
                  </a:prstClr>
                </a:solidFill>
              </a:rPr>
              <a:pPr>
                <a:defRPr/>
              </a:pPr>
              <a:t>4/14/2018</a:t>
            </a:fld>
            <a:endParaRPr lang="en-US">
              <a:solidFill>
                <a:prstClr val="black">
                  <a:tint val="75000"/>
                </a:prstClr>
              </a:solidFill>
            </a:endParaRPr>
          </a:p>
        </p:txBody>
      </p:sp>
      <p:sp>
        <p:nvSpPr>
          <p:cNvPr id="25" name="Footer Placeholder 2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26" name="Slide Number Placeholder 25"/>
          <p:cNvSpPr>
            <a:spLocks noGrp="1"/>
          </p:cNvSpPr>
          <p:nvPr>
            <p:ph type="sldNum" sz="quarter" idx="12"/>
          </p:nvPr>
        </p:nvSpPr>
        <p:spPr/>
        <p:txBody>
          <a:bodyPr/>
          <a:lstStyle/>
          <a:p>
            <a:pPr>
              <a:defRPr/>
            </a:pPr>
            <a:fld id="{35AD6624-84B6-4F63-8D40-27E7FA15EE20}" type="slidenum">
              <a:rPr lang="en-US" smtClean="0">
                <a:solidFill>
                  <a:prstClr val="black">
                    <a:tint val="75000"/>
                  </a:prstClr>
                </a:solidFill>
              </a:rPr>
              <a:pPr>
                <a:defRPr/>
              </a:pPr>
              <a:t>20</a:t>
            </a:fld>
            <a:endParaRPr lang="en-US">
              <a:solidFill>
                <a:prstClr val="black">
                  <a:tint val="75000"/>
                </a:prstClr>
              </a:solidFill>
            </a:endParaRPr>
          </a:p>
        </p:txBody>
      </p:sp>
    </p:spTree>
    <p:extLst>
      <p:ext uri="{BB962C8B-B14F-4D97-AF65-F5344CB8AC3E}">
        <p14:creationId xmlns:p14="http://schemas.microsoft.com/office/powerpoint/2010/main" val="3163121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52400"/>
            <a:ext cx="3781425" cy="650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9488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Sanger Sequencing</a:t>
            </a:r>
          </a:p>
        </p:txBody>
      </p:sp>
      <p:sp>
        <p:nvSpPr>
          <p:cNvPr id="3" name="Content Placeholder 2"/>
          <p:cNvSpPr>
            <a:spLocks noGrp="1"/>
          </p:cNvSpPr>
          <p:nvPr>
            <p:ph idx="1"/>
          </p:nvPr>
        </p:nvSpPr>
        <p:spPr/>
        <p:txBody>
          <a:bodyPr/>
          <a:lstStyle/>
          <a:p>
            <a:r>
              <a:rPr lang="en-US" dirty="0"/>
              <a:t>1979-2003 Dominant sequencing method</a:t>
            </a:r>
          </a:p>
          <a:p>
            <a:r>
              <a:rPr lang="en-US" dirty="0"/>
              <a:t>Can produce high quality reads </a:t>
            </a:r>
          </a:p>
          <a:p>
            <a:pPr lvl="1"/>
            <a:r>
              <a:rPr lang="en-US" dirty="0"/>
              <a:t>Error rate &lt; 1% /base </a:t>
            </a:r>
          </a:p>
          <a:p>
            <a:r>
              <a:rPr lang="en-US" dirty="0"/>
              <a:t>Still used in large sequencing centers </a:t>
            </a:r>
          </a:p>
          <a:p>
            <a:r>
              <a:rPr lang="en-US" dirty="0"/>
              <a:t>Currently, can read 800 or more bases in one reaction</a:t>
            </a:r>
          </a:p>
        </p:txBody>
      </p:sp>
      <p:sp>
        <p:nvSpPr>
          <p:cNvPr id="4" name="Date Placeholder 3"/>
          <p:cNvSpPr>
            <a:spLocks noGrp="1"/>
          </p:cNvSpPr>
          <p:nvPr>
            <p:ph type="dt" sz="half" idx="10"/>
          </p:nvPr>
        </p:nvSpPr>
        <p:spPr/>
        <p:txBody>
          <a:body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22</a:t>
            </a:fld>
            <a:endParaRPr lang="en-US">
              <a:solidFill>
                <a:prstClr val="black">
                  <a:tint val="75000"/>
                </a:prstClr>
              </a:solidFill>
            </a:endParaRPr>
          </a:p>
        </p:txBody>
      </p:sp>
    </p:spTree>
    <p:extLst>
      <p:ext uri="{BB962C8B-B14F-4D97-AF65-F5344CB8AC3E}">
        <p14:creationId xmlns:p14="http://schemas.microsoft.com/office/powerpoint/2010/main" val="135488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93367"/>
            <a:ext cx="8520600" cy="763600"/>
          </a:xfrm>
          <a:prstGeom prst="rect">
            <a:avLst/>
          </a:prstGeom>
        </p:spPr>
        <p:txBody>
          <a:bodyPr lIns="91425" tIns="91425" rIns="91425" bIns="91425" anchor="t" anchorCtr="0">
            <a:noAutofit/>
          </a:bodyPr>
          <a:lstStyle/>
          <a:p>
            <a:pPr lvl="0">
              <a:spcBef>
                <a:spcPts val="0"/>
              </a:spcBef>
              <a:buNone/>
            </a:pPr>
            <a:r>
              <a:rPr lang="en"/>
              <a:t>Example of Sanger Sequencing</a:t>
            </a:r>
          </a:p>
        </p:txBody>
      </p:sp>
      <p:sp>
        <p:nvSpPr>
          <p:cNvPr id="79" name="Shape 7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228600" rtl="0">
              <a:spcBef>
                <a:spcPts val="0"/>
              </a:spcBef>
            </a:pPr>
            <a:r>
              <a:rPr lang="en" dirty="0"/>
              <a:t>NCBI </a:t>
            </a:r>
          </a:p>
          <a:p>
            <a:pPr marL="857250" lvl="1" indent="-228600"/>
            <a:r>
              <a:rPr lang="en" dirty="0"/>
              <a:t>Specialized BLAST (Organism: Homo sapiens)</a:t>
            </a:r>
          </a:p>
          <a:p>
            <a:pPr marL="914400" lvl="1" indent="-228600" rtl="0">
              <a:spcBef>
                <a:spcPts val="0"/>
              </a:spcBef>
            </a:pPr>
            <a:r>
              <a:rPr lang="en" sz="2000" b="1" dirty="0">
                <a:solidFill>
                  <a:srgbClr val="333333"/>
                </a:solidFill>
              </a:rPr>
              <a:t>Restrict to Trace Archive Nucleotide BLAST;  DB: Homo sapiens</a:t>
            </a:r>
          </a:p>
          <a:p>
            <a:pPr marL="457200" lvl="0" indent="-228600" rtl="0">
              <a:spcBef>
                <a:spcPts val="0"/>
              </a:spcBef>
            </a:pPr>
            <a:r>
              <a:rPr lang="en" dirty="0"/>
              <a:t>From the hits (hits are from Archive DB (unfinished nextgen sequencing efforts)</a:t>
            </a:r>
          </a:p>
          <a:p>
            <a:pPr marL="914400" lvl="1" indent="-228600" rtl="0">
              <a:spcBef>
                <a:spcPts val="0"/>
              </a:spcBef>
            </a:pPr>
            <a:r>
              <a:rPr lang="en" dirty="0"/>
              <a:t>From the hits (accesssion) you can go directly to the Trace Archive DB to see the quality in a color format</a:t>
            </a:r>
          </a:p>
          <a:p>
            <a:pPr marL="914400" lvl="1" indent="-228600">
              <a:spcBef>
                <a:spcPts val="0"/>
              </a:spcBef>
            </a:pPr>
            <a:endParaRPr dirty="0"/>
          </a:p>
        </p:txBody>
      </p:sp>
    </p:spTree>
    <p:extLst>
      <p:ext uri="{BB962C8B-B14F-4D97-AF65-F5344CB8AC3E}">
        <p14:creationId xmlns:p14="http://schemas.microsoft.com/office/powerpoint/2010/main" val="754144094"/>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Sanger Sequencing</a:t>
            </a:r>
          </a:p>
        </p:txBody>
      </p:sp>
      <p:sp>
        <p:nvSpPr>
          <p:cNvPr id="3" name="Content Placeholder 2"/>
          <p:cNvSpPr>
            <a:spLocks noGrp="1"/>
          </p:cNvSpPr>
          <p:nvPr>
            <p:ph idx="1"/>
          </p:nvPr>
        </p:nvSpPr>
        <p:spPr/>
        <p:txBody>
          <a:bodyPr/>
          <a:lstStyle/>
          <a:p>
            <a:r>
              <a:rPr lang="en-US" dirty="0"/>
              <a:t>Sequencing read is called a trace </a:t>
            </a:r>
          </a:p>
          <a:p>
            <a:pPr lvl="1"/>
            <a:r>
              <a:rPr lang="en-US" dirty="0"/>
              <a:t>Sequences are stored in a database (NCBI) called  Trace Archive</a:t>
            </a:r>
          </a:p>
          <a:p>
            <a:pPr lvl="1"/>
            <a:r>
              <a:rPr lang="en-US" dirty="0"/>
              <a:t>Ex 981051509</a:t>
            </a:r>
          </a:p>
          <a:p>
            <a:r>
              <a:rPr lang="en-US" dirty="0"/>
              <a:t>Let us take a different</a:t>
            </a:r>
            <a:br>
              <a:rPr lang="en-US" dirty="0"/>
            </a:br>
            <a:r>
              <a:rPr lang="en-US" dirty="0"/>
              <a:t>route to get here via</a:t>
            </a:r>
            <a:br>
              <a:rPr lang="en-US" dirty="0"/>
            </a:br>
            <a:r>
              <a:rPr lang="en-US" dirty="0"/>
              <a:t>BLAST</a:t>
            </a:r>
          </a:p>
        </p:txBody>
      </p:sp>
      <p:pic>
        <p:nvPicPr>
          <p:cNvPr id="5" name="Picture 4"/>
          <p:cNvPicPr>
            <a:picLocks noChangeAspect="1"/>
          </p:cNvPicPr>
          <p:nvPr/>
        </p:nvPicPr>
        <p:blipFill rotWithShape="1">
          <a:blip r:embed="rId2"/>
          <a:srcRect t="17268" r="36667" b="4709"/>
          <a:stretch/>
        </p:blipFill>
        <p:spPr>
          <a:xfrm>
            <a:off x="4572000" y="3124200"/>
            <a:ext cx="4114800" cy="2690978"/>
          </a:xfrm>
          <a:prstGeom prst="rect">
            <a:avLst/>
          </a:prstGeom>
        </p:spPr>
      </p:pic>
    </p:spTree>
    <p:extLst>
      <p:ext uri="{BB962C8B-B14F-4D97-AF65-F5344CB8AC3E}">
        <p14:creationId xmlns:p14="http://schemas.microsoft.com/office/powerpoint/2010/main" val="842130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0989" b="23080"/>
          <a:stretch/>
        </p:blipFill>
        <p:spPr>
          <a:xfrm>
            <a:off x="-25400" y="533400"/>
            <a:ext cx="9144000" cy="3200400"/>
          </a:xfrm>
          <a:prstGeom prst="rect">
            <a:avLst/>
          </a:prstGeom>
        </p:spPr>
      </p:pic>
      <p:sp>
        <p:nvSpPr>
          <p:cNvPr id="4" name="Oval 3"/>
          <p:cNvSpPr/>
          <p:nvPr/>
        </p:nvSpPr>
        <p:spPr>
          <a:xfrm>
            <a:off x="5410200" y="838200"/>
            <a:ext cx="1219200" cy="1219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256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12325" r="34166" b="9185"/>
          <a:stretch/>
        </p:blipFill>
        <p:spPr>
          <a:xfrm>
            <a:off x="228600" y="533400"/>
            <a:ext cx="8668510" cy="5486400"/>
          </a:xfrm>
          <a:prstGeom prst="rect">
            <a:avLst/>
          </a:prstGeom>
        </p:spPr>
      </p:pic>
      <p:sp>
        <p:nvSpPr>
          <p:cNvPr id="3" name="TextBox 2"/>
          <p:cNvSpPr txBox="1"/>
          <p:nvPr/>
        </p:nvSpPr>
        <p:spPr>
          <a:xfrm>
            <a:off x="1905000" y="1676400"/>
            <a:ext cx="2971800" cy="461665"/>
          </a:xfrm>
          <a:prstGeom prst="rect">
            <a:avLst/>
          </a:prstGeom>
          <a:noFill/>
        </p:spPr>
        <p:txBody>
          <a:bodyPr wrap="square" rtlCol="0">
            <a:spAutoFit/>
          </a:bodyPr>
          <a:lstStyle/>
          <a:p>
            <a:r>
              <a:rPr lang="en-US" sz="2400" b="1" dirty="0">
                <a:solidFill>
                  <a:srgbClr val="C00000"/>
                </a:solidFill>
              </a:rPr>
              <a:t>NM_000518.4</a:t>
            </a:r>
          </a:p>
        </p:txBody>
      </p:sp>
      <p:sp>
        <p:nvSpPr>
          <p:cNvPr id="4" name="TextBox 3"/>
          <p:cNvSpPr txBox="1"/>
          <p:nvPr/>
        </p:nvSpPr>
        <p:spPr>
          <a:xfrm>
            <a:off x="4724400" y="3810000"/>
            <a:ext cx="1600200" cy="381000"/>
          </a:xfrm>
          <a:prstGeom prst="rect">
            <a:avLst/>
          </a:prstGeom>
          <a:noFill/>
        </p:spPr>
        <p:txBody>
          <a:bodyPr wrap="square" rtlCol="0">
            <a:spAutoFit/>
          </a:bodyPr>
          <a:lstStyle/>
          <a:p>
            <a:r>
              <a:rPr lang="en-US" dirty="0"/>
              <a:t>MEGABLAST</a:t>
            </a:r>
          </a:p>
        </p:txBody>
      </p:sp>
      <p:sp>
        <p:nvSpPr>
          <p:cNvPr id="5" name="TextBox 4"/>
          <p:cNvSpPr txBox="1"/>
          <p:nvPr/>
        </p:nvSpPr>
        <p:spPr>
          <a:xfrm>
            <a:off x="6400800" y="3200400"/>
            <a:ext cx="1905000" cy="369332"/>
          </a:xfrm>
          <a:prstGeom prst="rect">
            <a:avLst/>
          </a:prstGeom>
          <a:noFill/>
        </p:spPr>
        <p:txBody>
          <a:bodyPr wrap="square" rtlCol="0">
            <a:spAutoFit/>
          </a:bodyPr>
          <a:lstStyle/>
          <a:p>
            <a:r>
              <a:rPr lang="en-US" dirty="0"/>
              <a:t>Human-WGS</a:t>
            </a:r>
          </a:p>
        </p:txBody>
      </p:sp>
    </p:spTree>
    <p:extLst>
      <p:ext uri="{BB962C8B-B14F-4D97-AF65-F5344CB8AC3E}">
        <p14:creationId xmlns:p14="http://schemas.microsoft.com/office/powerpoint/2010/main" val="3530246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t="11381" r="41747"/>
          <a:stretch/>
        </p:blipFill>
        <p:spPr>
          <a:xfrm>
            <a:off x="426128" y="417251"/>
            <a:ext cx="5326602" cy="4446060"/>
          </a:xfrm>
          <a:prstGeom prst="rect">
            <a:avLst/>
          </a:prstGeom>
        </p:spPr>
      </p:pic>
      <p:sp>
        <p:nvSpPr>
          <p:cNvPr id="7" name="TextBox 6"/>
          <p:cNvSpPr txBox="1"/>
          <p:nvPr/>
        </p:nvSpPr>
        <p:spPr>
          <a:xfrm>
            <a:off x="1619065" y="1179250"/>
            <a:ext cx="2971800" cy="461665"/>
          </a:xfrm>
          <a:prstGeom prst="rect">
            <a:avLst/>
          </a:prstGeom>
          <a:noFill/>
        </p:spPr>
        <p:txBody>
          <a:bodyPr wrap="square" rtlCol="0">
            <a:spAutoFit/>
          </a:bodyPr>
          <a:lstStyle/>
          <a:p>
            <a:r>
              <a:rPr lang="en-US" sz="2400" b="1" dirty="0">
                <a:solidFill>
                  <a:srgbClr val="C00000"/>
                </a:solidFill>
              </a:rPr>
              <a:t>NM_000518.4</a:t>
            </a:r>
          </a:p>
        </p:txBody>
      </p:sp>
      <p:sp>
        <p:nvSpPr>
          <p:cNvPr id="8" name="TextBox 7"/>
          <p:cNvSpPr txBox="1"/>
          <p:nvPr/>
        </p:nvSpPr>
        <p:spPr>
          <a:xfrm>
            <a:off x="4289394" y="3857345"/>
            <a:ext cx="1600200" cy="381000"/>
          </a:xfrm>
          <a:prstGeom prst="rect">
            <a:avLst/>
          </a:prstGeom>
          <a:noFill/>
        </p:spPr>
        <p:txBody>
          <a:bodyPr wrap="square" rtlCol="0">
            <a:spAutoFit/>
          </a:bodyPr>
          <a:lstStyle/>
          <a:p>
            <a:r>
              <a:rPr lang="en-US" dirty="0"/>
              <a:t>MEGABLAST</a:t>
            </a:r>
          </a:p>
        </p:txBody>
      </p:sp>
      <p:sp>
        <p:nvSpPr>
          <p:cNvPr id="9" name="TextBox 8"/>
          <p:cNvSpPr txBox="1"/>
          <p:nvPr/>
        </p:nvSpPr>
        <p:spPr>
          <a:xfrm>
            <a:off x="4724400" y="2863048"/>
            <a:ext cx="1905000" cy="369332"/>
          </a:xfrm>
          <a:prstGeom prst="rect">
            <a:avLst/>
          </a:prstGeom>
          <a:noFill/>
        </p:spPr>
        <p:txBody>
          <a:bodyPr wrap="square" rtlCol="0">
            <a:spAutoFit/>
          </a:bodyPr>
          <a:lstStyle/>
          <a:p>
            <a:r>
              <a:rPr lang="en-US" dirty="0"/>
              <a:t>Human-WGS</a:t>
            </a:r>
          </a:p>
        </p:txBody>
      </p:sp>
    </p:spTree>
    <p:extLst>
      <p:ext uri="{BB962C8B-B14F-4D97-AF65-F5344CB8AC3E}">
        <p14:creationId xmlns:p14="http://schemas.microsoft.com/office/powerpoint/2010/main" val="3015171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1667" t="35872" r="30833" b="5426"/>
          <a:stretch/>
        </p:blipFill>
        <p:spPr>
          <a:xfrm>
            <a:off x="1600200" y="1524000"/>
            <a:ext cx="6172200" cy="5129011"/>
          </a:xfrm>
          <a:prstGeom prst="rect">
            <a:avLst/>
          </a:prstGeom>
        </p:spPr>
      </p:pic>
      <p:pic>
        <p:nvPicPr>
          <p:cNvPr id="5" name="Picture 4"/>
          <p:cNvPicPr>
            <a:picLocks noChangeAspect="1"/>
          </p:cNvPicPr>
          <p:nvPr/>
        </p:nvPicPr>
        <p:blipFill rotWithShape="1">
          <a:blip r:embed="rId2"/>
          <a:srcRect t="12558" r="27500" b="70959"/>
          <a:stretch/>
        </p:blipFill>
        <p:spPr>
          <a:xfrm>
            <a:off x="76200" y="152400"/>
            <a:ext cx="8839200" cy="1066800"/>
          </a:xfrm>
          <a:prstGeom prst="rect">
            <a:avLst/>
          </a:prstGeom>
        </p:spPr>
      </p:pic>
    </p:spTree>
    <p:extLst>
      <p:ext uri="{BB962C8B-B14F-4D97-AF65-F5344CB8AC3E}">
        <p14:creationId xmlns:p14="http://schemas.microsoft.com/office/powerpoint/2010/main" val="198314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7"/>
            <a:ext cx="8520600" cy="763600"/>
          </a:xfrm>
          <a:prstGeom prst="rect">
            <a:avLst/>
          </a:prstGeom>
        </p:spPr>
        <p:txBody>
          <a:bodyPr lIns="91425" tIns="91425" rIns="91425" bIns="91425" anchor="t" anchorCtr="0">
            <a:noAutofit/>
          </a:bodyPr>
          <a:lstStyle/>
          <a:p>
            <a:pPr lvl="0">
              <a:spcBef>
                <a:spcPts val="0"/>
              </a:spcBef>
              <a:buNone/>
            </a:pPr>
            <a:endParaRPr/>
          </a:p>
        </p:txBody>
      </p:sp>
      <p:pic>
        <p:nvPicPr>
          <p:cNvPr id="92" name="Shape 92"/>
          <p:cNvPicPr preferRelativeResize="0"/>
          <p:nvPr/>
        </p:nvPicPr>
        <p:blipFill>
          <a:blip r:embed="rId3">
            <a:alphaModFix/>
          </a:blip>
          <a:stretch>
            <a:fillRect/>
          </a:stretch>
        </p:blipFill>
        <p:spPr>
          <a:xfrm>
            <a:off x="223838" y="177800"/>
            <a:ext cx="8696325" cy="6502400"/>
          </a:xfrm>
          <a:prstGeom prst="rect">
            <a:avLst/>
          </a:prstGeom>
          <a:noFill/>
          <a:ln>
            <a:noFill/>
          </a:ln>
        </p:spPr>
      </p:pic>
      <p:sp>
        <p:nvSpPr>
          <p:cNvPr id="93" name="Shape 93"/>
          <p:cNvSpPr txBox="1"/>
          <p:nvPr/>
        </p:nvSpPr>
        <p:spPr>
          <a:xfrm>
            <a:off x="6163300" y="167833"/>
            <a:ext cx="2125800" cy="696800"/>
          </a:xfrm>
          <a:prstGeom prst="rect">
            <a:avLst/>
          </a:prstGeom>
          <a:noFill/>
          <a:ln>
            <a:noFill/>
          </a:ln>
        </p:spPr>
        <p:txBody>
          <a:bodyPr lIns="91425" tIns="91425" rIns="91425" bIns="91425" anchor="t" anchorCtr="0">
            <a:noAutofit/>
          </a:bodyPr>
          <a:lstStyle/>
          <a:p>
            <a:pPr lvl="0">
              <a:spcBef>
                <a:spcPts val="0"/>
              </a:spcBef>
              <a:buNone/>
            </a:pPr>
            <a:r>
              <a:rPr lang="en"/>
              <a:t>Alignment of SRA sequence to HBB</a:t>
            </a:r>
          </a:p>
        </p:txBody>
      </p:sp>
    </p:spTree>
    <p:extLst>
      <p:ext uri="{BB962C8B-B14F-4D97-AF65-F5344CB8AC3E}">
        <p14:creationId xmlns:p14="http://schemas.microsoft.com/office/powerpoint/2010/main" val="3412084721"/>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Eukaryotic Chromosome</a:t>
            </a:r>
          </a:p>
        </p:txBody>
      </p:sp>
      <p:sp>
        <p:nvSpPr>
          <p:cNvPr id="3" name="Content Placeholder 2"/>
          <p:cNvSpPr>
            <a:spLocks noGrp="1"/>
          </p:cNvSpPr>
          <p:nvPr>
            <p:ph idx="1"/>
          </p:nvPr>
        </p:nvSpPr>
        <p:spPr/>
        <p:txBody>
          <a:bodyPr/>
          <a:lstStyle/>
          <a:p>
            <a:r>
              <a:rPr lang="en-US" dirty="0"/>
              <a:t>Prokaryotes and Eukaryotes</a:t>
            </a:r>
          </a:p>
          <a:p>
            <a:pPr lvl="1"/>
            <a:r>
              <a:rPr lang="en-US" dirty="0"/>
              <a:t>Nucleus lacking and with Nucleus</a:t>
            </a:r>
          </a:p>
          <a:p>
            <a:r>
              <a:rPr lang="en-US" dirty="0"/>
              <a:t>Chromosomes</a:t>
            </a:r>
          </a:p>
          <a:p>
            <a:pPr lvl="1"/>
            <a:r>
              <a:rPr lang="en-US" dirty="0"/>
              <a:t>C-value </a:t>
            </a:r>
          </a:p>
          <a:p>
            <a:pPr lvl="2"/>
            <a:r>
              <a:rPr lang="en-US" dirty="0"/>
              <a:t># of DNA bases of DNA or picograms of DNA 1pg = 1Mbases</a:t>
            </a:r>
          </a:p>
          <a:p>
            <a:pPr lvl="1"/>
            <a:r>
              <a:rPr lang="en-US" dirty="0"/>
              <a:t>We see that complexity is not related to amount of DNA (C-value paradox)</a:t>
            </a:r>
          </a:p>
          <a:p>
            <a:pPr lvl="2"/>
            <a:r>
              <a:rPr lang="en-US" dirty="0"/>
              <a:t>Human (3.3 Gb) vs Onion (15 Gb)</a:t>
            </a:r>
          </a:p>
        </p:txBody>
      </p:sp>
    </p:spTree>
    <p:extLst>
      <p:ext uri="{BB962C8B-B14F-4D97-AF65-F5344CB8AC3E}">
        <p14:creationId xmlns:p14="http://schemas.microsoft.com/office/powerpoint/2010/main" val="439990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5730" y="2362200"/>
            <a:ext cx="2273652" cy="1143000"/>
          </a:xfrm>
        </p:spPr>
        <p:txBody>
          <a:bodyPr>
            <a:normAutofit fontScale="90000"/>
          </a:bodyPr>
          <a:lstStyle/>
          <a:p>
            <a:pPr algn="r"/>
            <a:r>
              <a:rPr lang="en-US" b="1" dirty="0">
                <a:solidFill>
                  <a:schemeClr val="accent3">
                    <a:lumMod val="50000"/>
                  </a:schemeClr>
                </a:solidFill>
              </a:rPr>
              <a:t>Sample</a:t>
            </a:r>
            <a:br>
              <a:rPr lang="en-US" b="1" dirty="0">
                <a:solidFill>
                  <a:schemeClr val="accent3">
                    <a:lumMod val="50000"/>
                  </a:schemeClr>
                </a:solidFill>
              </a:rPr>
            </a:br>
            <a:r>
              <a:rPr lang="en-US" b="1" dirty="0">
                <a:solidFill>
                  <a:schemeClr val="accent3">
                    <a:lumMod val="50000"/>
                  </a:schemeClr>
                </a:solidFill>
              </a:rPr>
              <a:t>Trace Sequence</a:t>
            </a:r>
          </a:p>
        </p:txBody>
      </p:sp>
      <p:pic>
        <p:nvPicPr>
          <p:cNvPr id="3" name="Picture 2"/>
          <p:cNvPicPr>
            <a:picLocks noChangeAspect="1"/>
          </p:cNvPicPr>
          <p:nvPr/>
        </p:nvPicPr>
        <p:blipFill>
          <a:blip r:embed="rId2"/>
          <a:stretch>
            <a:fillRect/>
          </a:stretch>
        </p:blipFill>
        <p:spPr>
          <a:xfrm>
            <a:off x="76200" y="152400"/>
            <a:ext cx="6794149" cy="6705600"/>
          </a:xfrm>
          <a:prstGeom prst="rect">
            <a:avLst/>
          </a:prstGeom>
        </p:spPr>
      </p:pic>
    </p:spTree>
    <p:extLst>
      <p:ext uri="{BB962C8B-B14F-4D97-AF65-F5344CB8AC3E}">
        <p14:creationId xmlns:p14="http://schemas.microsoft.com/office/powerpoint/2010/main" val="3486071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8604" b="6046"/>
          <a:stretch/>
        </p:blipFill>
        <p:spPr>
          <a:xfrm>
            <a:off x="304800" y="76200"/>
            <a:ext cx="8305800" cy="3322321"/>
          </a:xfrm>
          <a:prstGeom prst="rect">
            <a:avLst/>
          </a:prstGeom>
        </p:spPr>
      </p:pic>
      <p:pic>
        <p:nvPicPr>
          <p:cNvPr id="4" name="Picture 3"/>
          <p:cNvPicPr>
            <a:picLocks noChangeAspect="1"/>
          </p:cNvPicPr>
          <p:nvPr/>
        </p:nvPicPr>
        <p:blipFill rotWithShape="1">
          <a:blip r:embed="rId3"/>
          <a:srcRect l="1667" t="18837" r="21666" b="17034"/>
          <a:stretch/>
        </p:blipFill>
        <p:spPr>
          <a:xfrm>
            <a:off x="2133600" y="3398521"/>
            <a:ext cx="7010400" cy="3112851"/>
          </a:xfrm>
          <a:prstGeom prst="rect">
            <a:avLst/>
          </a:prstGeom>
        </p:spPr>
      </p:pic>
      <p:sp>
        <p:nvSpPr>
          <p:cNvPr id="5" name="TextBox 4"/>
          <p:cNvSpPr txBox="1"/>
          <p:nvPr/>
        </p:nvSpPr>
        <p:spPr>
          <a:xfrm>
            <a:off x="152400" y="3710212"/>
            <a:ext cx="1905000" cy="3416320"/>
          </a:xfrm>
          <a:prstGeom prst="rect">
            <a:avLst/>
          </a:prstGeom>
          <a:noFill/>
        </p:spPr>
        <p:txBody>
          <a:bodyPr wrap="square" rtlCol="0">
            <a:spAutoFit/>
          </a:bodyPr>
          <a:lstStyle/>
          <a:p>
            <a:r>
              <a:rPr lang="en-US" dirty="0"/>
              <a:t>Q = -10 log</a:t>
            </a:r>
            <a:r>
              <a:rPr lang="en-US" baseline="-25000" dirty="0"/>
              <a:t>10</a:t>
            </a:r>
            <a:r>
              <a:rPr lang="en-US" dirty="0"/>
              <a:t> P</a:t>
            </a:r>
            <a:br>
              <a:rPr lang="en-US" dirty="0"/>
            </a:br>
            <a:endParaRPr lang="en-US" dirty="0"/>
          </a:p>
          <a:p>
            <a:r>
              <a:rPr lang="en-US" dirty="0"/>
              <a:t>At a quality score of 20 (Q20) there is a </a:t>
            </a:r>
          </a:p>
          <a:p>
            <a:r>
              <a:rPr lang="en-US" dirty="0"/>
              <a:t>10^-2 or 1% error</a:t>
            </a:r>
            <a:br>
              <a:rPr lang="en-US" dirty="0"/>
            </a:br>
            <a:r>
              <a:rPr lang="en-US" dirty="0"/>
              <a:t>rate</a:t>
            </a:r>
          </a:p>
          <a:p>
            <a:endParaRPr lang="en-US" dirty="0"/>
          </a:p>
          <a:p>
            <a:r>
              <a:rPr lang="en-US" dirty="0"/>
              <a:t>Scores below Q20 are suspect</a:t>
            </a:r>
          </a:p>
          <a:p>
            <a:endParaRPr lang="en-US" dirty="0"/>
          </a:p>
          <a:p>
            <a:endParaRPr lang="en-US" dirty="0"/>
          </a:p>
        </p:txBody>
      </p:sp>
    </p:spTree>
    <p:extLst>
      <p:ext uri="{BB962C8B-B14F-4D97-AF65-F5344CB8AC3E}">
        <p14:creationId xmlns:p14="http://schemas.microsoft.com/office/powerpoint/2010/main" val="2795767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Phred</a:t>
            </a:r>
            <a:r>
              <a:rPr lang="en-US" dirty="0"/>
              <a:t> Scores</a:t>
            </a:r>
          </a:p>
        </p:txBody>
      </p:sp>
      <p:sp>
        <p:nvSpPr>
          <p:cNvPr id="3" name="Content Placeholder 2"/>
          <p:cNvSpPr>
            <a:spLocks noGrp="1"/>
          </p:cNvSpPr>
          <p:nvPr>
            <p:ph idx="1"/>
          </p:nvPr>
        </p:nvSpPr>
        <p:spPr/>
        <p:txBody>
          <a:bodyPr/>
          <a:lstStyle/>
          <a:p>
            <a:r>
              <a:rPr lang="en-US" dirty="0" err="1"/>
              <a:t>Phred</a:t>
            </a:r>
            <a:r>
              <a:rPr lang="en-US" dirty="0"/>
              <a:t> scores</a:t>
            </a:r>
          </a:p>
          <a:p>
            <a:pPr lvl="1"/>
            <a:r>
              <a:rPr lang="en-US" sz="1800" dirty="0" err="1"/>
              <a:t>Phred</a:t>
            </a:r>
            <a:r>
              <a:rPr lang="en-US" sz="1800" dirty="0"/>
              <a:t> Quality Score  </a:t>
            </a:r>
            <a:r>
              <a:rPr lang="en-US" sz="1800" dirty="0" err="1"/>
              <a:t>Prob</a:t>
            </a:r>
            <a:r>
              <a:rPr lang="en-US" sz="1800" dirty="0"/>
              <a:t> of incorrect base call Base call accuracy</a:t>
            </a:r>
          </a:p>
          <a:p>
            <a:pPr lvl="1"/>
            <a:r>
              <a:rPr lang="en-US" sz="1800" dirty="0"/>
              <a:t>  10                                     1 in 10                                      90%</a:t>
            </a:r>
          </a:p>
          <a:p>
            <a:pPr lvl="1"/>
            <a:r>
              <a:rPr lang="en-US" sz="1800" dirty="0"/>
              <a:t>  20 	                       1  in 100                                   99%</a:t>
            </a:r>
          </a:p>
          <a:p>
            <a:pPr lvl="1"/>
            <a:r>
              <a:rPr lang="en-US" sz="1800" dirty="0"/>
              <a:t>  60                                     1 in 1M                                     99.9999%</a:t>
            </a:r>
          </a:p>
        </p:txBody>
      </p:sp>
      <p:pic>
        <p:nvPicPr>
          <p:cNvPr id="4" name="Picture 3"/>
          <p:cNvPicPr>
            <a:picLocks noChangeAspect="1"/>
          </p:cNvPicPr>
          <p:nvPr/>
        </p:nvPicPr>
        <p:blipFill rotWithShape="1">
          <a:blip r:embed="rId2"/>
          <a:srcRect l="1667" t="18837" r="21666" b="17034"/>
          <a:stretch/>
        </p:blipFill>
        <p:spPr>
          <a:xfrm>
            <a:off x="762000" y="3581400"/>
            <a:ext cx="7010400" cy="3112851"/>
          </a:xfrm>
          <a:prstGeom prst="rect">
            <a:avLst/>
          </a:prstGeom>
        </p:spPr>
      </p:pic>
    </p:spTree>
    <p:extLst>
      <p:ext uri="{BB962C8B-B14F-4D97-AF65-F5344CB8AC3E}">
        <p14:creationId xmlns:p14="http://schemas.microsoft.com/office/powerpoint/2010/main" val="460245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Compare Sanger with NGS Sequencing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67823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NGS </a:t>
            </a:r>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dirty="0"/>
              <a:t>WGS</a:t>
            </a:r>
          </a:p>
          <a:p>
            <a:pPr lvl="1"/>
            <a:r>
              <a:rPr lang="en-US" dirty="0"/>
              <a:t>A name applied to New &amp; Powerful sequencing technologies developed in the last 10 years</a:t>
            </a:r>
          </a:p>
          <a:p>
            <a:pPr lvl="1"/>
            <a:r>
              <a:rPr lang="en-US" dirty="0"/>
              <a:t>Popular platforms are </a:t>
            </a:r>
            <a:r>
              <a:rPr lang="en-US" dirty="0" err="1"/>
              <a:t>PacBio</a:t>
            </a:r>
            <a:r>
              <a:rPr lang="en-US" dirty="0"/>
              <a:t>, Illumina, </a:t>
            </a:r>
            <a:r>
              <a:rPr lang="en-US" dirty="0" err="1"/>
              <a:t>IonTorrent</a:t>
            </a:r>
            <a:endParaRPr lang="en-US" dirty="0"/>
          </a:p>
          <a:p>
            <a:pPr marL="457200" lvl="0" indent="-228600">
              <a:spcBef>
                <a:spcPts val="0"/>
              </a:spcBef>
            </a:pPr>
            <a:r>
              <a:rPr lang="en" dirty="0"/>
              <a:t>Early days of WGS </a:t>
            </a:r>
          </a:p>
          <a:p>
            <a:pPr marL="857250" lvl="1" indent="-228600">
              <a:spcBef>
                <a:spcPts val="0"/>
              </a:spcBef>
            </a:pPr>
            <a:r>
              <a:rPr lang="en" dirty="0"/>
              <a:t>35–50 base pairs, </a:t>
            </a:r>
          </a:p>
          <a:p>
            <a:pPr marL="457200" lvl="0" indent="-228600">
              <a:spcBef>
                <a:spcPts val="0"/>
              </a:spcBef>
            </a:pPr>
            <a:r>
              <a:rPr lang="en" dirty="0"/>
              <a:t>As of Recent days</a:t>
            </a:r>
          </a:p>
          <a:p>
            <a:pPr marL="857250" lvl="1" indent="-228600">
              <a:spcBef>
                <a:spcPts val="0"/>
              </a:spcBef>
            </a:pPr>
            <a:r>
              <a:rPr lang="en" dirty="0"/>
              <a:t>hundreds of base pairs. </a:t>
            </a:r>
          </a:p>
          <a:p>
            <a:pPr marL="1257300" lvl="2">
              <a:spcBef>
                <a:spcPts val="0"/>
              </a:spcBef>
            </a:pPr>
            <a:r>
              <a:rPr lang="en" dirty="0"/>
              <a:t>Note PacBio can handle thousands of base pairs. </a:t>
            </a:r>
          </a:p>
          <a:p>
            <a:pPr marL="1314450" lvl="2">
              <a:spcBef>
                <a:spcPts val="0"/>
              </a:spcBef>
            </a:pPr>
            <a:r>
              <a:rPr lang="en" dirty="0"/>
              <a:t>This can be extraordinarily important in resolving duplicated regions and in genome assembl</a:t>
            </a:r>
          </a:p>
          <a:p>
            <a:pPr lvl="1"/>
            <a:endParaRPr lang="en-US" dirty="0"/>
          </a:p>
          <a:p>
            <a:pPr lvl="1"/>
            <a:endParaRPr lang="en-US" dirty="0"/>
          </a:p>
        </p:txBody>
      </p:sp>
    </p:spTree>
    <p:extLst>
      <p:ext uri="{BB962C8B-B14F-4D97-AF65-F5344CB8AC3E}">
        <p14:creationId xmlns:p14="http://schemas.microsoft.com/office/powerpoint/2010/main" val="1086714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NGS </a:t>
            </a:r>
          </a:p>
        </p:txBody>
      </p:sp>
      <p:sp>
        <p:nvSpPr>
          <p:cNvPr id="3" name="Content Placeholder 2"/>
          <p:cNvSpPr>
            <a:spLocks noGrp="1"/>
          </p:cNvSpPr>
          <p:nvPr>
            <p:ph idx="1"/>
          </p:nvPr>
        </p:nvSpPr>
        <p:spPr>
          <a:xfrm>
            <a:off x="457200" y="1600200"/>
            <a:ext cx="8229600" cy="4876800"/>
          </a:xfrm>
        </p:spPr>
        <p:txBody>
          <a:bodyPr>
            <a:normAutofit fontScale="85000" lnSpcReduction="10000"/>
          </a:bodyPr>
          <a:lstStyle/>
          <a:p>
            <a:r>
              <a:rPr lang="en-US" dirty="0"/>
              <a:t>WGS</a:t>
            </a:r>
            <a:endParaRPr lang="en" dirty="0"/>
          </a:p>
          <a:p>
            <a:pPr marL="457200" lvl="0" indent="-228600">
              <a:spcBef>
                <a:spcPts val="0"/>
              </a:spcBef>
            </a:pPr>
            <a:r>
              <a:rPr lang="en" dirty="0"/>
              <a:t>sequencing reads </a:t>
            </a:r>
          </a:p>
          <a:p>
            <a:pPr marL="857250" lvl="1" indent="-228600">
              <a:spcBef>
                <a:spcPts val="0"/>
              </a:spcBef>
            </a:pPr>
            <a:r>
              <a:rPr lang="en" dirty="0">
                <a:solidFill>
                  <a:schemeClr val="accent6">
                    <a:lumMod val="50000"/>
                  </a:schemeClr>
                </a:solidFill>
              </a:rPr>
              <a:t>Millions to Billions</a:t>
            </a:r>
          </a:p>
          <a:p>
            <a:pPr marL="914400" lvl="1" indent="-228600">
              <a:spcBef>
                <a:spcPts val="0"/>
              </a:spcBef>
            </a:pPr>
            <a:r>
              <a:rPr lang="en" dirty="0">
                <a:solidFill>
                  <a:schemeClr val="accent6">
                    <a:lumMod val="50000"/>
                  </a:schemeClr>
                </a:solidFill>
              </a:rPr>
              <a:t>Illumina can produce roughly 1TB or more of data per run (HiSeq technology)</a:t>
            </a:r>
          </a:p>
          <a:p>
            <a:pPr marL="457200" lvl="0" indent="-228600">
              <a:spcBef>
                <a:spcPts val="0"/>
              </a:spcBef>
            </a:pPr>
            <a:r>
              <a:rPr lang="en" dirty="0"/>
              <a:t>The time required for a run </a:t>
            </a:r>
          </a:p>
          <a:p>
            <a:pPr marL="857250" lvl="1" indent="-228600">
              <a:spcBef>
                <a:spcPts val="0"/>
              </a:spcBef>
            </a:pPr>
            <a:r>
              <a:rPr lang="en-US" dirty="0">
                <a:solidFill>
                  <a:schemeClr val="accent6">
                    <a:lumMod val="50000"/>
                  </a:schemeClr>
                </a:solidFill>
              </a:rPr>
              <a:t>H</a:t>
            </a:r>
            <a:r>
              <a:rPr lang="en" dirty="0">
                <a:solidFill>
                  <a:schemeClr val="accent6">
                    <a:lumMod val="50000"/>
                  </a:schemeClr>
                </a:solidFill>
              </a:rPr>
              <a:t>ours to days</a:t>
            </a:r>
            <a:r>
              <a:rPr lang="en" dirty="0"/>
              <a:t>.</a:t>
            </a:r>
          </a:p>
          <a:p>
            <a:pPr marL="457200" lvl="0" indent="-228600">
              <a:spcBef>
                <a:spcPts val="0"/>
              </a:spcBef>
            </a:pPr>
            <a:r>
              <a:rPr lang="en" dirty="0"/>
              <a:t>The cost HGP </a:t>
            </a:r>
          </a:p>
          <a:p>
            <a:pPr marL="857250" lvl="1" indent="-228600">
              <a:spcBef>
                <a:spcPts val="0"/>
              </a:spcBef>
            </a:pPr>
            <a:r>
              <a:rPr lang="en" dirty="0">
                <a:solidFill>
                  <a:schemeClr val="accent6">
                    <a:lumMod val="50000"/>
                  </a:schemeClr>
                </a:solidFill>
              </a:rPr>
              <a:t>US$ 1–3 billion over a 15 year period</a:t>
            </a:r>
            <a:r>
              <a:rPr lang="en" dirty="0"/>
              <a:t>, </a:t>
            </a:r>
          </a:p>
          <a:p>
            <a:pPr marL="457200" lvl="0" indent="-228600">
              <a:spcBef>
                <a:spcPts val="0"/>
              </a:spcBef>
            </a:pPr>
            <a:r>
              <a:rPr lang="en" dirty="0"/>
              <a:t>Today can be whole-genome sequence &lt; $2K</a:t>
            </a:r>
          </a:p>
          <a:p>
            <a:pPr marL="457200" lvl="0" indent="-228600">
              <a:spcBef>
                <a:spcPts val="0"/>
              </a:spcBef>
            </a:pPr>
            <a:r>
              <a:rPr lang="en" dirty="0"/>
              <a:t>Each technology introduces different, characteristic types of errors that influence the variants that are called at the end of the data analysis pipeline. </a:t>
            </a:r>
          </a:p>
          <a:p>
            <a:pPr lvl="1"/>
            <a:endParaRPr lang="en-US" dirty="0"/>
          </a:p>
          <a:p>
            <a:pPr lvl="1"/>
            <a:endParaRPr lang="en-US" dirty="0"/>
          </a:p>
        </p:txBody>
      </p:sp>
    </p:spTree>
    <p:extLst>
      <p:ext uri="{BB962C8B-B14F-4D97-AF65-F5344CB8AC3E}">
        <p14:creationId xmlns:p14="http://schemas.microsoft.com/office/powerpoint/2010/main" val="1501154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9.1 from the Book</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227" t="34615" r="11612" b="24359"/>
          <a:stretch/>
        </p:blipFill>
        <p:spPr bwMode="auto">
          <a:xfrm>
            <a:off x="-11722" y="2133601"/>
            <a:ext cx="9138324" cy="2881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8650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1325" y="765175"/>
            <a:ext cx="5721350" cy="47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344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Watch the Video in the class</a:t>
            </a:r>
          </a:p>
        </p:txBody>
      </p:sp>
      <p:sp>
        <p:nvSpPr>
          <p:cNvPr id="3" name="Subtitle 2"/>
          <p:cNvSpPr>
            <a:spLocks noGrp="1"/>
          </p:cNvSpPr>
          <p:nvPr>
            <p:ph type="subTitle" idx="1"/>
          </p:nvPr>
        </p:nvSpPr>
        <p:spPr/>
        <p:txBody>
          <a:bodyPr/>
          <a:lstStyle/>
          <a:p>
            <a:endParaRPr lang="en-US"/>
          </a:p>
        </p:txBody>
      </p:sp>
      <p:sp>
        <p:nvSpPr>
          <p:cNvPr id="4" name="Rectangle 3"/>
          <p:cNvSpPr/>
          <p:nvPr/>
        </p:nvSpPr>
        <p:spPr>
          <a:xfrm>
            <a:off x="27709" y="685800"/>
            <a:ext cx="8915400" cy="276999"/>
          </a:xfrm>
          <a:prstGeom prst="rect">
            <a:avLst/>
          </a:prstGeom>
        </p:spPr>
        <p:txBody>
          <a:bodyPr wrap="square">
            <a:spAutoFit/>
          </a:bodyPr>
          <a:lstStyle/>
          <a:p>
            <a:r>
              <a:rPr lang="en-US" sz="1200" dirty="0">
                <a:hlinkClick r:id="rId2"/>
              </a:rPr>
              <a:t>https://www.youtube.com/watch?annotation_id=annotation_228575861&amp;feature=iv&amp;src_vid=womKfikWlxM&amp;v=fCd6B5HRaZ8</a:t>
            </a:r>
            <a:r>
              <a:rPr lang="en-US" sz="1200" dirty="0"/>
              <a:t> </a:t>
            </a:r>
          </a:p>
        </p:txBody>
      </p:sp>
    </p:spTree>
    <p:extLst>
      <p:ext uri="{BB962C8B-B14F-4D97-AF65-F5344CB8AC3E}">
        <p14:creationId xmlns:p14="http://schemas.microsoft.com/office/powerpoint/2010/main" val="3566601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Illumina steps </a:t>
            </a:r>
          </a:p>
        </p:txBody>
      </p:sp>
      <p:sp>
        <p:nvSpPr>
          <p:cNvPr id="3" name="Content Placeholder 2"/>
          <p:cNvSpPr>
            <a:spLocks noGrp="1"/>
          </p:cNvSpPr>
          <p:nvPr>
            <p:ph idx="1"/>
          </p:nvPr>
        </p:nvSpPr>
        <p:spPr/>
        <p:txBody>
          <a:bodyPr>
            <a:normAutofit lnSpcReduction="10000"/>
          </a:bodyPr>
          <a:lstStyle/>
          <a:p>
            <a:r>
              <a:rPr lang="en-US" dirty="0"/>
              <a:t>Cycle reversible termination</a:t>
            </a:r>
          </a:p>
          <a:p>
            <a:r>
              <a:rPr lang="en-US" dirty="0"/>
              <a:t>Genomic DNA is randomly fragmented</a:t>
            </a:r>
          </a:p>
          <a:p>
            <a:pPr lvl="1"/>
            <a:r>
              <a:rPr lang="en-US" dirty="0"/>
              <a:t>Sonication, shearing </a:t>
            </a:r>
            <a:r>
              <a:rPr lang="en-US" dirty="0" err="1"/>
              <a:t>etc</a:t>
            </a:r>
            <a:endParaRPr lang="en-US" dirty="0"/>
          </a:p>
          <a:p>
            <a:r>
              <a:rPr lang="en-US" dirty="0"/>
              <a:t>Adapters are attached to both ends and covalently attached to the flow cell channels</a:t>
            </a:r>
          </a:p>
          <a:p>
            <a:r>
              <a:rPr lang="en-US" dirty="0"/>
              <a:t>DNA polymerase and unlabeled </a:t>
            </a:r>
            <a:r>
              <a:rPr lang="en-US" dirty="0" err="1"/>
              <a:t>deoxynucleotides</a:t>
            </a:r>
            <a:r>
              <a:rPr lang="en-US" dirty="0"/>
              <a:t> added</a:t>
            </a:r>
          </a:p>
          <a:p>
            <a:pPr lvl="1"/>
            <a:r>
              <a:rPr lang="en-US" dirty="0"/>
              <a:t>U shaped loops are created; they are denatured and </a:t>
            </a:r>
            <a:r>
              <a:rPr lang="en-US" dirty="0" err="1"/>
              <a:t>amplifed</a:t>
            </a:r>
            <a:r>
              <a:rPr lang="en-US" dirty="0"/>
              <a:t> to generate dense clusters of DNA</a:t>
            </a:r>
          </a:p>
          <a:p>
            <a:endParaRPr lang="en-US" dirty="0"/>
          </a:p>
        </p:txBody>
      </p:sp>
    </p:spTree>
    <p:extLst>
      <p:ext uri="{BB962C8B-B14F-4D97-AF65-F5344CB8AC3E}">
        <p14:creationId xmlns:p14="http://schemas.microsoft.com/office/powerpoint/2010/main" val="2774577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 </a:t>
            </a:r>
          </a:p>
        </p:txBody>
      </p:sp>
      <p:sp>
        <p:nvSpPr>
          <p:cNvPr id="3" name="Content Placeholder 2"/>
          <p:cNvSpPr>
            <a:spLocks noGrp="1"/>
          </p:cNvSpPr>
          <p:nvPr>
            <p:ph idx="1"/>
          </p:nvPr>
        </p:nvSpPr>
        <p:spPr/>
        <p:txBody>
          <a:bodyPr/>
          <a:lstStyle/>
          <a:p>
            <a:r>
              <a:rPr lang="en-US" dirty="0"/>
              <a:t>ENOCDE project was set up to answer the C-value paradox</a:t>
            </a:r>
          </a:p>
          <a:p>
            <a:pPr lvl="1"/>
            <a:r>
              <a:rPr lang="en-US" dirty="0"/>
              <a:t>Addressed several important questions</a:t>
            </a:r>
          </a:p>
          <a:p>
            <a:pPr lvl="2"/>
            <a:r>
              <a:rPr lang="en-US" dirty="0"/>
              <a:t>What is a function?</a:t>
            </a:r>
          </a:p>
          <a:p>
            <a:pPr lvl="2"/>
            <a:r>
              <a:rPr lang="en-US" dirty="0"/>
              <a:t>“</a:t>
            </a:r>
            <a:r>
              <a:rPr lang="en-US" i="1" dirty="0">
                <a:solidFill>
                  <a:schemeClr val="accent6">
                    <a:lumMod val="50000"/>
                  </a:schemeClr>
                </a:solidFill>
              </a:rPr>
              <a:t>A specific and reproducible biochemical phenomenon must have a biologically meaningful function</a:t>
            </a:r>
            <a:r>
              <a:rPr lang="en-US" dirty="0"/>
              <a:t>” Eddy</a:t>
            </a:r>
          </a:p>
          <a:p>
            <a:r>
              <a:rPr lang="en-US" dirty="0" err="1"/>
              <a:t>BioMart</a:t>
            </a:r>
            <a:r>
              <a:rPr lang="en-US" dirty="0"/>
              <a:t>/Bioconductor are good package to explore genomic data </a:t>
            </a:r>
          </a:p>
        </p:txBody>
      </p:sp>
    </p:spTree>
    <p:extLst>
      <p:ext uri="{BB962C8B-B14F-4D97-AF65-F5344CB8AC3E}">
        <p14:creationId xmlns:p14="http://schemas.microsoft.com/office/powerpoint/2010/main" val="141319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ravichandrans\Documents\Bioinf-FunGenomicsIIEd\Images\Illumina\hires-sequencing-workflow.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228600"/>
            <a:ext cx="5943600" cy="6248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400" y="228600"/>
            <a:ext cx="2558842" cy="646331"/>
          </a:xfrm>
          <a:prstGeom prst="rect">
            <a:avLst/>
          </a:prstGeom>
        </p:spPr>
        <p:txBody>
          <a:bodyPr wrap="none">
            <a:spAutoFit/>
          </a:bodyPr>
          <a:lstStyle/>
          <a:p>
            <a:r>
              <a:rPr lang="en-US" b="1" dirty="0">
                <a:solidFill>
                  <a:srgbClr val="FF0000"/>
                </a:solidFill>
              </a:rPr>
              <a:t>Courtesy of Illumina, Inc.</a:t>
            </a:r>
            <a:br>
              <a:rPr lang="en-US" b="1" dirty="0">
                <a:solidFill>
                  <a:srgbClr val="FF0000"/>
                </a:solidFill>
              </a:rPr>
            </a:br>
            <a:r>
              <a:rPr lang="en-US" b="1" dirty="0">
                <a:solidFill>
                  <a:srgbClr val="FF0000"/>
                </a:solidFill>
              </a:rPr>
              <a:t>Copyright Figure</a:t>
            </a:r>
          </a:p>
        </p:txBody>
      </p:sp>
      <p:pic>
        <p:nvPicPr>
          <p:cNvPr id="7172" name="Picture 4" descr="C:\Users\ravichandrans\Documents\Bioinf-FunGenomicsIIEd\Images\Illumina\hires-hiseq2500-flowcell8lan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412" y="944417"/>
            <a:ext cx="2566988" cy="594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768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NextGen</a:t>
            </a:r>
            <a:endParaRPr lang="en-US" dirty="0"/>
          </a:p>
        </p:txBody>
      </p:sp>
      <p:sp>
        <p:nvSpPr>
          <p:cNvPr id="3" name="Oval 2"/>
          <p:cNvSpPr/>
          <p:nvPr/>
        </p:nvSpPr>
        <p:spPr>
          <a:xfrm>
            <a:off x="1008404" y="4289989"/>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Oval 3"/>
          <p:cNvSpPr/>
          <p:nvPr/>
        </p:nvSpPr>
        <p:spPr>
          <a:xfrm>
            <a:off x="988465" y="3999432"/>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5" name="Oval 4"/>
          <p:cNvSpPr/>
          <p:nvPr/>
        </p:nvSpPr>
        <p:spPr>
          <a:xfrm>
            <a:off x="988465" y="3708875"/>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6" name="Oval 5"/>
          <p:cNvSpPr/>
          <p:nvPr/>
        </p:nvSpPr>
        <p:spPr>
          <a:xfrm>
            <a:off x="968526" y="3418318"/>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7" name="Oval 6"/>
          <p:cNvSpPr/>
          <p:nvPr/>
        </p:nvSpPr>
        <p:spPr>
          <a:xfrm>
            <a:off x="967102" y="3109245"/>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8" name="Oval 7"/>
          <p:cNvSpPr/>
          <p:nvPr/>
        </p:nvSpPr>
        <p:spPr>
          <a:xfrm>
            <a:off x="947163" y="2818688"/>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Oval 8"/>
          <p:cNvSpPr/>
          <p:nvPr/>
        </p:nvSpPr>
        <p:spPr>
          <a:xfrm>
            <a:off x="947163" y="2528131"/>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0" name="Oval 9"/>
          <p:cNvSpPr/>
          <p:nvPr/>
        </p:nvSpPr>
        <p:spPr>
          <a:xfrm>
            <a:off x="927224" y="2237574"/>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1" name="Rectangle 10"/>
          <p:cNvSpPr/>
          <p:nvPr/>
        </p:nvSpPr>
        <p:spPr>
          <a:xfrm>
            <a:off x="968526" y="4580546"/>
            <a:ext cx="364618" cy="290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79646">
                  <a:lumMod val="75000"/>
                </a:srgbClr>
              </a:solidFill>
            </a:endParaRPr>
          </a:p>
        </p:txBody>
      </p:sp>
      <p:sp>
        <p:nvSpPr>
          <p:cNvPr id="12" name="Oval 11"/>
          <p:cNvSpPr/>
          <p:nvPr/>
        </p:nvSpPr>
        <p:spPr>
          <a:xfrm>
            <a:off x="1243415" y="3690359"/>
            <a:ext cx="256374" cy="290557"/>
          </a:xfrm>
          <a:prstGeom prst="ellipse">
            <a:avLst/>
          </a:prstGeom>
          <a:solidFill>
            <a:srgbClr val="3EE2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3" name="Oval 12"/>
          <p:cNvSpPr/>
          <p:nvPr/>
        </p:nvSpPr>
        <p:spPr>
          <a:xfrm>
            <a:off x="1223476" y="3399802"/>
            <a:ext cx="256374" cy="29055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4" name="Oval 13"/>
          <p:cNvSpPr/>
          <p:nvPr/>
        </p:nvSpPr>
        <p:spPr>
          <a:xfrm>
            <a:off x="1223476" y="3109245"/>
            <a:ext cx="256374" cy="29055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5" name="Oval 14"/>
          <p:cNvSpPr/>
          <p:nvPr/>
        </p:nvSpPr>
        <p:spPr>
          <a:xfrm>
            <a:off x="1203537" y="2818688"/>
            <a:ext cx="256374" cy="29055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6" name="Oval 15"/>
          <p:cNvSpPr/>
          <p:nvPr/>
        </p:nvSpPr>
        <p:spPr>
          <a:xfrm>
            <a:off x="1306087" y="3980916"/>
            <a:ext cx="153824" cy="136733"/>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1" name="Oval 30"/>
          <p:cNvSpPr/>
          <p:nvPr/>
        </p:nvSpPr>
        <p:spPr>
          <a:xfrm>
            <a:off x="2382853" y="4289988"/>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2" name="Oval 31"/>
          <p:cNvSpPr/>
          <p:nvPr/>
        </p:nvSpPr>
        <p:spPr>
          <a:xfrm>
            <a:off x="2362914" y="3999431"/>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3" name="Oval 32"/>
          <p:cNvSpPr/>
          <p:nvPr/>
        </p:nvSpPr>
        <p:spPr>
          <a:xfrm>
            <a:off x="2362914" y="3708874"/>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4" name="Oval 33"/>
          <p:cNvSpPr/>
          <p:nvPr/>
        </p:nvSpPr>
        <p:spPr>
          <a:xfrm>
            <a:off x="2342975" y="3418317"/>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5" name="Oval 34"/>
          <p:cNvSpPr/>
          <p:nvPr/>
        </p:nvSpPr>
        <p:spPr>
          <a:xfrm>
            <a:off x="2341551" y="3109244"/>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6" name="Oval 35"/>
          <p:cNvSpPr/>
          <p:nvPr/>
        </p:nvSpPr>
        <p:spPr>
          <a:xfrm>
            <a:off x="2321612" y="2818687"/>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7" name="Oval 36"/>
          <p:cNvSpPr/>
          <p:nvPr/>
        </p:nvSpPr>
        <p:spPr>
          <a:xfrm>
            <a:off x="2321612" y="2528130"/>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8" name="Oval 37"/>
          <p:cNvSpPr/>
          <p:nvPr/>
        </p:nvSpPr>
        <p:spPr>
          <a:xfrm>
            <a:off x="2301673" y="2237573"/>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9" name="Rectangle 38"/>
          <p:cNvSpPr/>
          <p:nvPr/>
        </p:nvSpPr>
        <p:spPr>
          <a:xfrm>
            <a:off x="2342975" y="4580545"/>
            <a:ext cx="364618" cy="290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79646">
                  <a:lumMod val="75000"/>
                </a:srgbClr>
              </a:solidFill>
            </a:endParaRPr>
          </a:p>
        </p:txBody>
      </p:sp>
      <p:sp>
        <p:nvSpPr>
          <p:cNvPr id="40" name="Oval 39"/>
          <p:cNvSpPr/>
          <p:nvPr/>
        </p:nvSpPr>
        <p:spPr>
          <a:xfrm>
            <a:off x="2617864" y="3690358"/>
            <a:ext cx="256374" cy="290557"/>
          </a:xfrm>
          <a:prstGeom prst="ellipse">
            <a:avLst/>
          </a:prstGeom>
          <a:solidFill>
            <a:srgbClr val="3EE2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1" name="Oval 40"/>
          <p:cNvSpPr/>
          <p:nvPr/>
        </p:nvSpPr>
        <p:spPr>
          <a:xfrm>
            <a:off x="2597925" y="3399801"/>
            <a:ext cx="256374" cy="29055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2" name="Oval 41"/>
          <p:cNvSpPr/>
          <p:nvPr/>
        </p:nvSpPr>
        <p:spPr>
          <a:xfrm>
            <a:off x="2597925" y="3109244"/>
            <a:ext cx="256374" cy="29055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3" name="Oval 42"/>
          <p:cNvSpPr/>
          <p:nvPr/>
        </p:nvSpPr>
        <p:spPr>
          <a:xfrm>
            <a:off x="2577986" y="2818687"/>
            <a:ext cx="256374" cy="29055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cxnSp>
        <p:nvCxnSpPr>
          <p:cNvPr id="46" name="Straight Arrow Connector 45"/>
          <p:cNvCxnSpPr/>
          <p:nvPr/>
        </p:nvCxnSpPr>
        <p:spPr>
          <a:xfrm flipV="1">
            <a:off x="1589518" y="3545079"/>
            <a:ext cx="256374" cy="5042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3493809" y="3273039"/>
            <a:ext cx="256374" cy="29055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8" name="Oval 47"/>
          <p:cNvSpPr/>
          <p:nvPr/>
        </p:nvSpPr>
        <p:spPr>
          <a:xfrm>
            <a:off x="3545084" y="3560747"/>
            <a:ext cx="153824" cy="136733"/>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cxnSp>
        <p:nvCxnSpPr>
          <p:cNvPr id="50" name="Straight Arrow Connector 49"/>
          <p:cNvCxnSpPr/>
          <p:nvPr/>
        </p:nvCxnSpPr>
        <p:spPr>
          <a:xfrm flipH="1">
            <a:off x="2948300" y="3629113"/>
            <a:ext cx="375303" cy="4201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3750183" y="2382852"/>
            <a:ext cx="256374" cy="29055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53" name="Oval 52"/>
          <p:cNvSpPr/>
          <p:nvPr/>
        </p:nvSpPr>
        <p:spPr>
          <a:xfrm>
            <a:off x="3875525" y="2673408"/>
            <a:ext cx="153824" cy="136733"/>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54" name="Oval 53"/>
          <p:cNvSpPr/>
          <p:nvPr/>
        </p:nvSpPr>
        <p:spPr>
          <a:xfrm>
            <a:off x="4688793" y="4297109"/>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55" name="Oval 54"/>
          <p:cNvSpPr/>
          <p:nvPr/>
        </p:nvSpPr>
        <p:spPr>
          <a:xfrm>
            <a:off x="4668854" y="4006552"/>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56" name="Oval 55"/>
          <p:cNvSpPr/>
          <p:nvPr/>
        </p:nvSpPr>
        <p:spPr>
          <a:xfrm>
            <a:off x="4668854" y="3715995"/>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57" name="Oval 56"/>
          <p:cNvSpPr/>
          <p:nvPr/>
        </p:nvSpPr>
        <p:spPr>
          <a:xfrm>
            <a:off x="4648915" y="3425438"/>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58" name="Oval 57"/>
          <p:cNvSpPr/>
          <p:nvPr/>
        </p:nvSpPr>
        <p:spPr>
          <a:xfrm>
            <a:off x="4647491" y="3116365"/>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59" name="Oval 58"/>
          <p:cNvSpPr/>
          <p:nvPr/>
        </p:nvSpPr>
        <p:spPr>
          <a:xfrm>
            <a:off x="4627552" y="2825808"/>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60" name="Oval 59"/>
          <p:cNvSpPr/>
          <p:nvPr/>
        </p:nvSpPr>
        <p:spPr>
          <a:xfrm>
            <a:off x="4627552" y="2535251"/>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61" name="Oval 60"/>
          <p:cNvSpPr/>
          <p:nvPr/>
        </p:nvSpPr>
        <p:spPr>
          <a:xfrm>
            <a:off x="4607613" y="2244694"/>
            <a:ext cx="256374" cy="290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62" name="Rectangle 61"/>
          <p:cNvSpPr/>
          <p:nvPr/>
        </p:nvSpPr>
        <p:spPr>
          <a:xfrm>
            <a:off x="4648915" y="4587666"/>
            <a:ext cx="364618" cy="290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79646">
                  <a:lumMod val="75000"/>
                </a:srgbClr>
              </a:solidFill>
            </a:endParaRPr>
          </a:p>
        </p:txBody>
      </p:sp>
      <p:sp>
        <p:nvSpPr>
          <p:cNvPr id="63" name="Oval 62"/>
          <p:cNvSpPr/>
          <p:nvPr/>
        </p:nvSpPr>
        <p:spPr>
          <a:xfrm>
            <a:off x="4923804" y="3697479"/>
            <a:ext cx="256374" cy="290557"/>
          </a:xfrm>
          <a:prstGeom prst="ellipse">
            <a:avLst/>
          </a:prstGeom>
          <a:solidFill>
            <a:srgbClr val="3EE2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64" name="Oval 63"/>
          <p:cNvSpPr/>
          <p:nvPr/>
        </p:nvSpPr>
        <p:spPr>
          <a:xfrm>
            <a:off x="4903865" y="3406922"/>
            <a:ext cx="256374" cy="29055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65" name="Oval 64"/>
          <p:cNvSpPr/>
          <p:nvPr/>
        </p:nvSpPr>
        <p:spPr>
          <a:xfrm>
            <a:off x="4903865" y="3116365"/>
            <a:ext cx="256374" cy="29055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66" name="Oval 65"/>
          <p:cNvSpPr/>
          <p:nvPr/>
        </p:nvSpPr>
        <p:spPr>
          <a:xfrm>
            <a:off x="4883926" y="2825808"/>
            <a:ext cx="256374" cy="29055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67" name="Oval 66"/>
          <p:cNvSpPr/>
          <p:nvPr/>
        </p:nvSpPr>
        <p:spPr>
          <a:xfrm>
            <a:off x="4925230" y="3990884"/>
            <a:ext cx="256374" cy="29055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68" name="Oval 67"/>
          <p:cNvSpPr/>
          <p:nvPr/>
        </p:nvSpPr>
        <p:spPr>
          <a:xfrm>
            <a:off x="4976505" y="4278592"/>
            <a:ext cx="153824" cy="136733"/>
          </a:xfrm>
          <a:prstGeom prst="ellips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69" name="Rounded Rectangle 68"/>
          <p:cNvSpPr/>
          <p:nvPr/>
        </p:nvSpPr>
        <p:spPr>
          <a:xfrm>
            <a:off x="6349525" y="2382851"/>
            <a:ext cx="2307365" cy="266771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70" name="Oval 69"/>
          <p:cNvSpPr/>
          <p:nvPr/>
        </p:nvSpPr>
        <p:spPr>
          <a:xfrm>
            <a:off x="6614445" y="2971086"/>
            <a:ext cx="743484" cy="7456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71" name="Oval 70"/>
          <p:cNvSpPr/>
          <p:nvPr/>
        </p:nvSpPr>
        <p:spPr>
          <a:xfrm>
            <a:off x="7715428" y="2452997"/>
            <a:ext cx="743484" cy="74562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00"/>
              </a:solidFill>
            </a:endParaRPr>
          </a:p>
        </p:txBody>
      </p:sp>
      <p:sp>
        <p:nvSpPr>
          <p:cNvPr id="72" name="Oval 71"/>
          <p:cNvSpPr/>
          <p:nvPr/>
        </p:nvSpPr>
        <p:spPr>
          <a:xfrm>
            <a:off x="7561603" y="3797180"/>
            <a:ext cx="743484" cy="745621"/>
          </a:xfrm>
          <a:prstGeom prst="ellipse">
            <a:avLst/>
          </a:prstGeom>
          <a:solidFill>
            <a:srgbClr val="3EE2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73" name="Oval 72"/>
          <p:cNvSpPr/>
          <p:nvPr/>
        </p:nvSpPr>
        <p:spPr>
          <a:xfrm>
            <a:off x="6534684" y="4214855"/>
            <a:ext cx="743484" cy="745621"/>
          </a:xfrm>
          <a:prstGeom prst="ellipse">
            <a:avLst/>
          </a:prstGeom>
          <a:solidFill>
            <a:srgbClr val="3C23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0066FF"/>
              </a:solidFill>
            </a:endParaRPr>
          </a:p>
        </p:txBody>
      </p:sp>
      <p:cxnSp>
        <p:nvCxnSpPr>
          <p:cNvPr id="75" name="Straight Connector 74"/>
          <p:cNvCxnSpPr>
            <a:stCxn id="73" idx="2"/>
          </p:cNvCxnSpPr>
          <p:nvPr/>
        </p:nvCxnSpPr>
        <p:spPr>
          <a:xfrm flipH="1">
            <a:off x="5051991" y="4587666"/>
            <a:ext cx="1482693" cy="924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6751178" y="4878223"/>
            <a:ext cx="235009" cy="1608035"/>
          </a:xfrm>
          <a:prstGeom prst="line">
            <a:avLst/>
          </a:prstGeom>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047870" y="5306938"/>
            <a:ext cx="2979630" cy="15510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grpSp>
        <p:nvGrpSpPr>
          <p:cNvPr id="88" name="Group 87"/>
          <p:cNvGrpSpPr/>
          <p:nvPr/>
        </p:nvGrpSpPr>
        <p:grpSpPr>
          <a:xfrm>
            <a:off x="4401084" y="5443671"/>
            <a:ext cx="0" cy="1247686"/>
            <a:chOff x="4401084" y="5443671"/>
            <a:chExt cx="0" cy="1247686"/>
          </a:xfrm>
        </p:grpSpPr>
        <p:cxnSp>
          <p:nvCxnSpPr>
            <p:cNvPr id="80" name="Straight Connector 79"/>
            <p:cNvCxnSpPr/>
            <p:nvPr/>
          </p:nvCxnSpPr>
          <p:spPr>
            <a:xfrm>
              <a:off x="4401084" y="5802594"/>
              <a:ext cx="0" cy="8887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4401084" y="5443671"/>
              <a:ext cx="0" cy="1538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401084" y="5596071"/>
              <a:ext cx="0" cy="206523"/>
            </a:xfrm>
            <a:prstGeom prst="line">
              <a:avLst/>
            </a:prstGeom>
            <a:ln w="31750">
              <a:solidFill>
                <a:srgbClr val="3C23F1"/>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4412385" y="5469308"/>
            <a:ext cx="0" cy="1247686"/>
            <a:chOff x="4401084" y="5443671"/>
            <a:chExt cx="0" cy="1247686"/>
          </a:xfrm>
        </p:grpSpPr>
        <p:cxnSp>
          <p:nvCxnSpPr>
            <p:cNvPr id="90" name="Straight Connector 89"/>
            <p:cNvCxnSpPr/>
            <p:nvPr/>
          </p:nvCxnSpPr>
          <p:spPr>
            <a:xfrm>
              <a:off x="4401084" y="5802594"/>
              <a:ext cx="0" cy="8887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4401084" y="5443671"/>
              <a:ext cx="0" cy="1538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401084" y="5596071"/>
              <a:ext cx="0" cy="206523"/>
            </a:xfrm>
            <a:prstGeom prst="line">
              <a:avLst/>
            </a:prstGeom>
            <a:ln w="31750">
              <a:solidFill>
                <a:srgbClr val="3C23F1"/>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4466756" y="5456489"/>
            <a:ext cx="0" cy="1247686"/>
            <a:chOff x="4401084" y="5443671"/>
            <a:chExt cx="0" cy="1247686"/>
          </a:xfrm>
        </p:grpSpPr>
        <p:cxnSp>
          <p:nvCxnSpPr>
            <p:cNvPr id="94" name="Straight Connector 93"/>
            <p:cNvCxnSpPr/>
            <p:nvPr/>
          </p:nvCxnSpPr>
          <p:spPr>
            <a:xfrm>
              <a:off x="4401084" y="5802594"/>
              <a:ext cx="0" cy="8887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401084" y="5443671"/>
              <a:ext cx="0" cy="1538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4401084" y="5596071"/>
              <a:ext cx="0" cy="206523"/>
            </a:xfrm>
            <a:prstGeom prst="line">
              <a:avLst/>
            </a:prstGeom>
            <a:ln w="31750">
              <a:solidFill>
                <a:srgbClr val="3C23F1"/>
              </a:solidFill>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4466756" y="5458626"/>
            <a:ext cx="0" cy="1247686"/>
            <a:chOff x="4401084" y="5443671"/>
            <a:chExt cx="0" cy="1247686"/>
          </a:xfrm>
        </p:grpSpPr>
        <p:cxnSp>
          <p:nvCxnSpPr>
            <p:cNvPr id="98" name="Straight Connector 97"/>
            <p:cNvCxnSpPr/>
            <p:nvPr/>
          </p:nvCxnSpPr>
          <p:spPr>
            <a:xfrm>
              <a:off x="4401084" y="5802594"/>
              <a:ext cx="0" cy="8887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4401084" y="5443671"/>
              <a:ext cx="0" cy="1538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4401084" y="5596071"/>
              <a:ext cx="0" cy="206523"/>
            </a:xfrm>
            <a:prstGeom prst="line">
              <a:avLst/>
            </a:prstGeom>
            <a:ln w="31750">
              <a:solidFill>
                <a:srgbClr val="3C23F1"/>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4525884" y="5458626"/>
            <a:ext cx="0" cy="1247686"/>
            <a:chOff x="4401084" y="5443671"/>
            <a:chExt cx="0" cy="1247686"/>
          </a:xfrm>
        </p:grpSpPr>
        <p:cxnSp>
          <p:nvCxnSpPr>
            <p:cNvPr id="102" name="Straight Connector 101"/>
            <p:cNvCxnSpPr/>
            <p:nvPr/>
          </p:nvCxnSpPr>
          <p:spPr>
            <a:xfrm>
              <a:off x="4401084" y="5802594"/>
              <a:ext cx="0" cy="8887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4401084" y="5443671"/>
              <a:ext cx="0" cy="1538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4401084" y="5596071"/>
              <a:ext cx="0" cy="206523"/>
            </a:xfrm>
            <a:prstGeom prst="line">
              <a:avLst/>
            </a:prstGeom>
            <a:ln w="31750">
              <a:solidFill>
                <a:srgbClr val="3C23F1"/>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4586049" y="5443671"/>
            <a:ext cx="0" cy="1247686"/>
            <a:chOff x="4401084" y="5443671"/>
            <a:chExt cx="0" cy="1247686"/>
          </a:xfrm>
        </p:grpSpPr>
        <p:cxnSp>
          <p:nvCxnSpPr>
            <p:cNvPr id="106" name="Straight Connector 105"/>
            <p:cNvCxnSpPr/>
            <p:nvPr/>
          </p:nvCxnSpPr>
          <p:spPr>
            <a:xfrm>
              <a:off x="4401084" y="5802594"/>
              <a:ext cx="0" cy="8887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4401084" y="5443671"/>
              <a:ext cx="0" cy="1538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4401084" y="5596071"/>
              <a:ext cx="0" cy="206523"/>
            </a:xfrm>
            <a:prstGeom prst="line">
              <a:avLst/>
            </a:prstGeom>
            <a:ln w="31750">
              <a:solidFill>
                <a:srgbClr val="3C23F1"/>
              </a:solidFill>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4332504" y="5469308"/>
            <a:ext cx="0" cy="1247686"/>
            <a:chOff x="4401084" y="5443671"/>
            <a:chExt cx="0" cy="1247686"/>
          </a:xfrm>
        </p:grpSpPr>
        <p:cxnSp>
          <p:nvCxnSpPr>
            <p:cNvPr id="110" name="Straight Connector 109"/>
            <p:cNvCxnSpPr/>
            <p:nvPr/>
          </p:nvCxnSpPr>
          <p:spPr>
            <a:xfrm>
              <a:off x="4401084" y="5802594"/>
              <a:ext cx="0" cy="8887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4401084" y="5443671"/>
              <a:ext cx="0" cy="1538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4401084" y="5596071"/>
              <a:ext cx="0" cy="206523"/>
            </a:xfrm>
            <a:prstGeom prst="line">
              <a:avLst/>
            </a:prstGeom>
            <a:ln w="31750">
              <a:solidFill>
                <a:srgbClr val="3C23F1"/>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4668854" y="5458626"/>
            <a:ext cx="0" cy="1247686"/>
            <a:chOff x="4401084" y="5443671"/>
            <a:chExt cx="0" cy="1247686"/>
          </a:xfrm>
        </p:grpSpPr>
        <p:cxnSp>
          <p:nvCxnSpPr>
            <p:cNvPr id="114" name="Straight Connector 113"/>
            <p:cNvCxnSpPr/>
            <p:nvPr/>
          </p:nvCxnSpPr>
          <p:spPr>
            <a:xfrm>
              <a:off x="4401084" y="5802594"/>
              <a:ext cx="0" cy="8887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4401084" y="5443671"/>
              <a:ext cx="0" cy="1538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4401084" y="5596071"/>
              <a:ext cx="0" cy="206523"/>
            </a:xfrm>
            <a:prstGeom prst="line">
              <a:avLst/>
            </a:prstGeom>
            <a:ln w="31750">
              <a:solidFill>
                <a:srgbClr val="3C23F1"/>
              </a:solidFill>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4777102" y="5469308"/>
            <a:ext cx="0" cy="1247686"/>
            <a:chOff x="4401084" y="5443671"/>
            <a:chExt cx="0" cy="1247686"/>
          </a:xfrm>
        </p:grpSpPr>
        <p:cxnSp>
          <p:nvCxnSpPr>
            <p:cNvPr id="118" name="Straight Connector 117"/>
            <p:cNvCxnSpPr/>
            <p:nvPr/>
          </p:nvCxnSpPr>
          <p:spPr>
            <a:xfrm>
              <a:off x="4401084" y="5802594"/>
              <a:ext cx="0" cy="8887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4401084" y="5443671"/>
              <a:ext cx="0" cy="1538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4401084" y="5596071"/>
              <a:ext cx="0" cy="206523"/>
            </a:xfrm>
            <a:prstGeom prst="line">
              <a:avLst/>
            </a:prstGeom>
            <a:ln w="31750">
              <a:solidFill>
                <a:srgbClr val="3C23F1"/>
              </a:solidFill>
            </a:ln>
          </p:spPr>
          <p:style>
            <a:lnRef idx="1">
              <a:schemeClr val="accent1"/>
            </a:lnRef>
            <a:fillRef idx="0">
              <a:schemeClr val="accent1"/>
            </a:fillRef>
            <a:effectRef idx="0">
              <a:schemeClr val="accent1"/>
            </a:effectRef>
            <a:fontRef idx="minor">
              <a:schemeClr val="tx1"/>
            </a:fontRef>
          </p:style>
        </p:cxnSp>
      </p:grpSp>
      <p:grpSp>
        <p:nvGrpSpPr>
          <p:cNvPr id="121" name="Group 120"/>
          <p:cNvGrpSpPr/>
          <p:nvPr/>
        </p:nvGrpSpPr>
        <p:grpSpPr>
          <a:xfrm>
            <a:off x="4831224" y="5512037"/>
            <a:ext cx="0" cy="1247686"/>
            <a:chOff x="4401084" y="5443671"/>
            <a:chExt cx="0" cy="1247686"/>
          </a:xfrm>
        </p:grpSpPr>
        <p:cxnSp>
          <p:nvCxnSpPr>
            <p:cNvPr id="122" name="Straight Connector 121"/>
            <p:cNvCxnSpPr/>
            <p:nvPr/>
          </p:nvCxnSpPr>
          <p:spPr>
            <a:xfrm>
              <a:off x="4401084" y="5802594"/>
              <a:ext cx="0" cy="8887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4401084" y="5443671"/>
              <a:ext cx="0" cy="1538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4401084" y="5596071"/>
              <a:ext cx="0" cy="206523"/>
            </a:xfrm>
            <a:prstGeom prst="line">
              <a:avLst/>
            </a:prstGeom>
            <a:ln w="31750">
              <a:solidFill>
                <a:srgbClr val="3C23F1"/>
              </a:solidFill>
            </a:ln>
          </p:spPr>
          <p:style>
            <a:lnRef idx="1">
              <a:schemeClr val="accent1"/>
            </a:lnRef>
            <a:fillRef idx="0">
              <a:schemeClr val="accent1"/>
            </a:fillRef>
            <a:effectRef idx="0">
              <a:schemeClr val="accent1"/>
            </a:effectRef>
            <a:fontRef idx="minor">
              <a:schemeClr val="tx1"/>
            </a:fontRef>
          </p:style>
        </p:cxnSp>
      </p:grpSp>
      <p:cxnSp>
        <p:nvCxnSpPr>
          <p:cNvPr id="126" name="Straight Arrow Connector 125"/>
          <p:cNvCxnSpPr>
            <a:stCxn id="70" idx="0"/>
          </p:cNvCxnSpPr>
          <p:nvPr/>
        </p:nvCxnSpPr>
        <p:spPr>
          <a:xfrm flipV="1">
            <a:off x="6986187" y="1775012"/>
            <a:ext cx="41313" cy="1196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5537685" y="1277471"/>
            <a:ext cx="2177743" cy="376517"/>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Cluster 1</a:t>
            </a:r>
          </a:p>
        </p:txBody>
      </p:sp>
      <p:cxnSp>
        <p:nvCxnSpPr>
          <p:cNvPr id="129" name="Straight Arrow Connector 128"/>
          <p:cNvCxnSpPr/>
          <p:nvPr/>
        </p:nvCxnSpPr>
        <p:spPr>
          <a:xfrm>
            <a:off x="4923804" y="6272612"/>
            <a:ext cx="2791624" cy="427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7933344" y="6244587"/>
            <a:ext cx="928267"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Reads</a:t>
            </a:r>
          </a:p>
        </p:txBody>
      </p:sp>
      <p:sp>
        <p:nvSpPr>
          <p:cNvPr id="17" name="Date Placeholder 16"/>
          <p:cNvSpPr>
            <a:spLocks noGrp="1"/>
          </p:cNvSpPr>
          <p:nvPr>
            <p:ph type="dt" sz="half" idx="10"/>
          </p:nvPr>
        </p:nvSpPr>
        <p:spPr/>
        <p:txBody>
          <a:bodyPr/>
          <a:lstStyle/>
          <a:p>
            <a:pPr>
              <a:defRPr/>
            </a:pPr>
            <a:fld id="{5CA1B8FA-D0FF-44B9-8C5B-4BD847870240}" type="datetime1">
              <a:rPr lang="en-US" smtClean="0">
                <a:solidFill>
                  <a:prstClr val="black">
                    <a:tint val="75000"/>
                  </a:prstClr>
                </a:solidFill>
              </a:rPr>
              <a:pPr>
                <a:defRPr/>
              </a:pPr>
              <a:t>4/14/2018</a:t>
            </a:fld>
            <a:endParaRPr lang="en-US">
              <a:solidFill>
                <a:prstClr val="black">
                  <a:tint val="75000"/>
                </a:prstClr>
              </a:solidFill>
            </a:endParaRPr>
          </a:p>
        </p:txBody>
      </p:sp>
      <p:sp>
        <p:nvSpPr>
          <p:cNvPr id="18" name="Footer Placeholder 17"/>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19" name="Slide Number Placeholder 18"/>
          <p:cNvSpPr>
            <a:spLocks noGrp="1"/>
          </p:cNvSpPr>
          <p:nvPr>
            <p:ph type="sldNum" sz="quarter" idx="12"/>
          </p:nvPr>
        </p:nvSpPr>
        <p:spPr/>
        <p:txBody>
          <a:bodyPr/>
          <a:lstStyle/>
          <a:p>
            <a:pPr>
              <a:defRPr/>
            </a:pPr>
            <a:fld id="{601C58E7-A07A-468A-8745-DD42767729E3}" type="slidenum">
              <a:rPr lang="en-US" smtClean="0">
                <a:solidFill>
                  <a:prstClr val="black">
                    <a:tint val="75000"/>
                  </a:prstClr>
                </a:solidFill>
              </a:rPr>
              <a:pPr>
                <a:defRPr/>
              </a:pPr>
              <a:t>41</a:t>
            </a:fld>
            <a:endParaRPr lang="en-US">
              <a:solidFill>
                <a:prstClr val="black">
                  <a:tint val="75000"/>
                </a:prstClr>
              </a:solidFill>
            </a:endParaRPr>
          </a:p>
        </p:txBody>
      </p:sp>
    </p:spTree>
    <p:extLst>
      <p:ext uri="{BB962C8B-B14F-4D97-AF65-F5344CB8AC3E}">
        <p14:creationId xmlns:p14="http://schemas.microsoft.com/office/powerpoint/2010/main" val="112221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a:t>
            </a:r>
          </a:p>
        </p:txBody>
      </p:sp>
      <p:sp>
        <p:nvSpPr>
          <p:cNvPr id="3" name="Content Placeholder 2"/>
          <p:cNvSpPr>
            <a:spLocks noGrp="1"/>
          </p:cNvSpPr>
          <p:nvPr>
            <p:ph idx="1"/>
          </p:nvPr>
        </p:nvSpPr>
        <p:spPr/>
        <p:txBody>
          <a:bodyPr/>
          <a:lstStyle/>
          <a:p>
            <a:r>
              <a:rPr lang="en-US" dirty="0"/>
              <a:t>Illumina</a:t>
            </a:r>
          </a:p>
          <a:p>
            <a:r>
              <a:rPr lang="en-US" dirty="0" err="1"/>
              <a:t>IonTorrent</a:t>
            </a:r>
            <a:endParaRPr lang="en-US" dirty="0"/>
          </a:p>
          <a:p>
            <a:pPr lvl="1"/>
            <a:r>
              <a:rPr lang="en-US" dirty="0"/>
              <a:t>Do not make use of optical signals; pH based;</a:t>
            </a:r>
          </a:p>
          <a:p>
            <a:pPr lvl="1"/>
            <a:r>
              <a:rPr lang="en-US" dirty="0"/>
              <a:t>Higher error rate </a:t>
            </a:r>
          </a:p>
          <a:p>
            <a:r>
              <a:rPr lang="en-US" dirty="0" err="1"/>
              <a:t>PacBio</a:t>
            </a:r>
            <a:endParaRPr lang="en-US" dirty="0"/>
          </a:p>
          <a:p>
            <a:pPr lvl="1"/>
            <a:r>
              <a:rPr lang="en-US" dirty="0"/>
              <a:t>Mean fragment length of sequence is about 15kb </a:t>
            </a:r>
          </a:p>
          <a:p>
            <a:pPr lvl="1"/>
            <a:r>
              <a:rPr lang="en-US" dirty="0"/>
              <a:t>Unlike Illumina, it can generate longer reads </a:t>
            </a:r>
          </a:p>
          <a:p>
            <a:pPr lvl="1"/>
            <a:r>
              <a:rPr lang="en-US" dirty="0"/>
              <a:t>More expensive than Illumina</a:t>
            </a:r>
          </a:p>
          <a:p>
            <a:r>
              <a:rPr lang="en-US" dirty="0" err="1"/>
              <a:t>Nanopore</a:t>
            </a:r>
            <a:endParaRPr lang="en-US" dirty="0"/>
          </a:p>
          <a:p>
            <a:endParaRPr lang="en-US" dirty="0"/>
          </a:p>
        </p:txBody>
      </p:sp>
      <p:sp>
        <p:nvSpPr>
          <p:cNvPr id="4" name="Date Placeholder 3"/>
          <p:cNvSpPr>
            <a:spLocks noGrp="1"/>
          </p:cNvSpPr>
          <p:nvPr>
            <p:ph type="dt" sz="half" idx="10"/>
          </p:nvPr>
        </p:nvSpPr>
        <p:spPr/>
        <p:txBody>
          <a:bodyPr/>
          <a:lstStyle/>
          <a:p>
            <a:pPr>
              <a:defRPr/>
            </a:pPr>
            <a:fld id="{B476C587-BEBB-465C-9272-3EABED299B1B}"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42</a:t>
            </a:fld>
            <a:endParaRPr lang="en-US">
              <a:solidFill>
                <a:prstClr val="black">
                  <a:tint val="75000"/>
                </a:prstClr>
              </a:solidFill>
            </a:endParaRPr>
          </a:p>
        </p:txBody>
      </p:sp>
    </p:spTree>
    <p:extLst>
      <p:ext uri="{BB962C8B-B14F-4D97-AF65-F5344CB8AC3E}">
        <p14:creationId xmlns:p14="http://schemas.microsoft.com/office/powerpoint/2010/main" val="3297381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a:t>
            </a:r>
          </a:p>
        </p:txBody>
      </p:sp>
      <p:sp>
        <p:nvSpPr>
          <p:cNvPr id="3" name="Content Placeholder 2"/>
          <p:cNvSpPr>
            <a:spLocks noGrp="1"/>
          </p:cNvSpPr>
          <p:nvPr>
            <p:ph idx="1"/>
          </p:nvPr>
        </p:nvSpPr>
        <p:spPr/>
        <p:txBody>
          <a:bodyPr/>
          <a:lstStyle/>
          <a:p>
            <a:r>
              <a:rPr lang="en-US" dirty="0" err="1"/>
              <a:t>PyroSequencing</a:t>
            </a:r>
            <a:endParaRPr lang="en-US" dirty="0"/>
          </a:p>
          <a:p>
            <a:pPr lvl="1"/>
            <a:r>
              <a:rPr lang="en" dirty="0"/>
              <a:t>Becoming very popular; accurating sequencing with extremely low error rates</a:t>
            </a:r>
          </a:p>
        </p:txBody>
      </p:sp>
      <p:sp>
        <p:nvSpPr>
          <p:cNvPr id="4" name="Date Placeholder 3"/>
          <p:cNvSpPr>
            <a:spLocks noGrp="1"/>
          </p:cNvSpPr>
          <p:nvPr>
            <p:ph type="dt" sz="half" idx="10"/>
          </p:nvPr>
        </p:nvSpPr>
        <p:spPr/>
        <p:txBody>
          <a:bodyPr/>
          <a:lstStyle/>
          <a:p>
            <a:pPr>
              <a:defRPr/>
            </a:pPr>
            <a:fld id="{B476C587-BEBB-465C-9272-3EABED299B1B}"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43</a:t>
            </a:fld>
            <a:endParaRPr lang="en-US">
              <a:solidFill>
                <a:prstClr val="black">
                  <a:tint val="75000"/>
                </a:prstClr>
              </a:solidFill>
            </a:endParaRPr>
          </a:p>
        </p:txBody>
      </p:sp>
    </p:spTree>
    <p:extLst>
      <p:ext uri="{BB962C8B-B14F-4D97-AF65-F5344CB8AC3E}">
        <p14:creationId xmlns:p14="http://schemas.microsoft.com/office/powerpoint/2010/main" val="3129440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Sequencing Methods</a:t>
            </a:r>
          </a:p>
        </p:txBody>
      </p:sp>
      <p:sp>
        <p:nvSpPr>
          <p:cNvPr id="3" name="Content Placeholder 2"/>
          <p:cNvSpPr>
            <a:spLocks noGrp="1"/>
          </p:cNvSpPr>
          <p:nvPr>
            <p:ph idx="1"/>
          </p:nvPr>
        </p:nvSpPr>
        <p:spPr>
          <a:xfrm>
            <a:off x="457200" y="1219200"/>
            <a:ext cx="8229600" cy="4906963"/>
          </a:xfrm>
        </p:spPr>
        <p:txBody>
          <a:bodyPr/>
          <a:lstStyle/>
          <a:p>
            <a:r>
              <a:rPr lang="en-US" dirty="0"/>
              <a:t>Pyrosequencing</a:t>
            </a:r>
          </a:p>
          <a:p>
            <a:pPr lvl="1"/>
            <a:r>
              <a:rPr lang="en-US" dirty="0"/>
              <a:t>Alternative approach to Illumina</a:t>
            </a:r>
          </a:p>
          <a:p>
            <a:pPr lvl="1"/>
            <a:r>
              <a:rPr lang="en-US" dirty="0"/>
              <a:t>Uses a Bead based approach instead of a “flow cell”</a:t>
            </a:r>
          </a:p>
          <a:p>
            <a:r>
              <a:rPr lang="en-US" dirty="0"/>
              <a:t>Sequencing by Ligation</a:t>
            </a:r>
          </a:p>
          <a:p>
            <a:pPr marL="971550" lvl="1" indent="-514350">
              <a:buFont typeface="+mj-lt"/>
              <a:buAutoNum type="arabicPeriod"/>
            </a:pPr>
            <a:r>
              <a:rPr lang="en-US" dirty="0"/>
              <a:t>Library preparation</a:t>
            </a:r>
          </a:p>
          <a:p>
            <a:pPr marL="971550" lvl="1" indent="-514350">
              <a:buFont typeface="+mj-lt"/>
              <a:buAutoNum type="arabicPeriod"/>
            </a:pPr>
            <a:r>
              <a:rPr lang="en-US" dirty="0"/>
              <a:t>Bead coupling </a:t>
            </a:r>
            <a:r>
              <a:rPr lang="en-US" dirty="0">
                <a:sym typeface="Wingdings" panose="05000000000000000000" pitchFamily="2" charset="2"/>
              </a:rPr>
              <a:t> PCR amplification</a:t>
            </a:r>
          </a:p>
          <a:p>
            <a:pPr marL="971550" lvl="1" indent="-514350">
              <a:buFont typeface="+mj-lt"/>
              <a:buAutoNum type="arabicPeriod"/>
            </a:pPr>
            <a:r>
              <a:rPr lang="en-US" dirty="0">
                <a:sym typeface="Wingdings" panose="05000000000000000000" pitchFamily="2" charset="2"/>
              </a:rPr>
              <a:t>Bead deposition on glass slide</a:t>
            </a:r>
          </a:p>
          <a:p>
            <a:pPr marL="971550" lvl="1" indent="-514350">
              <a:buFont typeface="+mj-lt"/>
              <a:buAutoNum type="arabicPeriod"/>
            </a:pPr>
            <a:r>
              <a:rPr lang="en-US" dirty="0">
                <a:sym typeface="Wingdings" panose="05000000000000000000" pitchFamily="2" charset="2"/>
              </a:rPr>
              <a:t>Sequencing by ligation </a:t>
            </a:r>
          </a:p>
          <a:p>
            <a:pPr marL="971550" lvl="1" indent="-514350">
              <a:buFont typeface="+mj-lt"/>
              <a:buAutoNum type="arabicPeriod"/>
            </a:pPr>
            <a:r>
              <a:rPr lang="en-US" dirty="0">
                <a:sym typeface="Wingdings" panose="05000000000000000000" pitchFamily="2" charset="2"/>
              </a:rPr>
              <a:t>Data  Analysis  (repeat steps 1 to 5 many times)</a:t>
            </a:r>
            <a:endParaRPr lang="en-US" dirty="0"/>
          </a:p>
        </p:txBody>
      </p:sp>
      <p:sp>
        <p:nvSpPr>
          <p:cNvPr id="4" name="Date Placeholder 3"/>
          <p:cNvSpPr>
            <a:spLocks noGrp="1"/>
          </p:cNvSpPr>
          <p:nvPr>
            <p:ph type="dt" sz="half" idx="10"/>
          </p:nvPr>
        </p:nvSpPr>
        <p:spPr/>
        <p:txBody>
          <a:body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44</a:t>
            </a:fld>
            <a:endParaRPr lang="en-US">
              <a:solidFill>
                <a:prstClr val="black">
                  <a:tint val="75000"/>
                </a:prstClr>
              </a:solidFill>
            </a:endParaRPr>
          </a:p>
        </p:txBody>
      </p:sp>
    </p:spTree>
    <p:extLst>
      <p:ext uri="{BB962C8B-B14F-4D97-AF65-F5344CB8AC3E}">
        <p14:creationId xmlns:p14="http://schemas.microsoft.com/office/powerpoint/2010/main" val="3344200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Gen Seq. technology: Applications</a:t>
            </a:r>
          </a:p>
        </p:txBody>
      </p:sp>
      <p:sp>
        <p:nvSpPr>
          <p:cNvPr id="3" name="Content Placeholder 2"/>
          <p:cNvSpPr>
            <a:spLocks noGrp="1"/>
          </p:cNvSpPr>
          <p:nvPr>
            <p:ph idx="1"/>
          </p:nvPr>
        </p:nvSpPr>
        <p:spPr/>
        <p:txBody>
          <a:bodyPr/>
          <a:lstStyle/>
          <a:p>
            <a:r>
              <a:rPr lang="en-US" dirty="0"/>
              <a:t>1000 Genomes Project</a:t>
            </a:r>
          </a:p>
          <a:p>
            <a:r>
              <a:rPr lang="en-US" dirty="0"/>
              <a:t>HEP </a:t>
            </a:r>
          </a:p>
          <a:p>
            <a:r>
              <a:rPr lang="en-US" dirty="0"/>
              <a:t>How do go from sequence reads to applications?</a:t>
            </a:r>
          </a:p>
          <a:p>
            <a:pPr lvl="1"/>
            <a:r>
              <a:rPr lang="en-US" dirty="0"/>
              <a:t>Step1 answers the question for each read, </a:t>
            </a:r>
          </a:p>
          <a:p>
            <a:pPr lvl="2"/>
            <a:r>
              <a:rPr lang="en-US" dirty="0"/>
              <a:t>where does this read came from? </a:t>
            </a:r>
          </a:p>
          <a:p>
            <a:pPr lvl="1"/>
            <a:endParaRPr lang="en-US" dirty="0"/>
          </a:p>
        </p:txBody>
      </p:sp>
      <p:sp>
        <p:nvSpPr>
          <p:cNvPr id="4" name="Date Placeholder 3"/>
          <p:cNvSpPr>
            <a:spLocks noGrp="1"/>
          </p:cNvSpPr>
          <p:nvPr>
            <p:ph type="dt" sz="half" idx="10"/>
          </p:nvPr>
        </p:nvSpPr>
        <p:spPr/>
        <p:txBody>
          <a:body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45</a:t>
            </a:fld>
            <a:endParaRPr lang="en-US">
              <a:solidFill>
                <a:prstClr val="black">
                  <a:tint val="75000"/>
                </a:prstClr>
              </a:solidFill>
            </a:endParaRPr>
          </a:p>
        </p:txBody>
      </p:sp>
    </p:spTree>
    <p:extLst>
      <p:ext uri="{BB962C8B-B14F-4D97-AF65-F5344CB8AC3E}">
        <p14:creationId xmlns:p14="http://schemas.microsoft.com/office/powerpoint/2010/main" val="477026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Reads matched to Reference</a:t>
            </a:r>
          </a:p>
        </p:txBody>
      </p:sp>
      <p:sp>
        <p:nvSpPr>
          <p:cNvPr id="2" name="Date Placeholder 1"/>
          <p:cNvSpPr>
            <a:spLocks noGrp="1"/>
          </p:cNvSpPr>
          <p:nvPr>
            <p:ph type="dt" sz="half" idx="10"/>
          </p:nvPr>
        </p:nvSpPr>
        <p:spPr/>
        <p:txBody>
          <a:bodyPr/>
          <a:lstStyle/>
          <a:p>
            <a:pPr>
              <a:defRPr/>
            </a:pPr>
            <a:fld id="{367B5DBB-1517-4436-A741-050EBB01E469}" type="datetime1">
              <a:rPr lang="en-US" smtClean="0">
                <a:solidFill>
                  <a:prstClr val="black">
                    <a:tint val="75000"/>
                  </a:prstClr>
                </a:solidFill>
              </a:rPr>
              <a:pPr>
                <a:defRPr/>
              </a:pPr>
              <a:t>4/14/2018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4" name="Slide Number Placeholder 3"/>
          <p:cNvSpPr>
            <a:spLocks noGrp="1"/>
          </p:cNvSpPr>
          <p:nvPr>
            <p:ph type="sldNum" sz="quarter" idx="12"/>
          </p:nvPr>
        </p:nvSpPr>
        <p:spPr/>
        <p:txBody>
          <a:bodyPr/>
          <a:lstStyle/>
          <a:p>
            <a:pPr>
              <a:defRPr/>
            </a:pPr>
            <a:fld id="{35AD6624-84B6-4F63-8D40-27E7FA15EE20}" type="slidenum">
              <a:rPr lang="en-US" smtClean="0">
                <a:solidFill>
                  <a:prstClr val="black">
                    <a:tint val="75000"/>
                  </a:prstClr>
                </a:solidFill>
              </a:rPr>
              <a:pPr>
                <a:defRPr/>
              </a:pPr>
              <a:t>46</a:t>
            </a:fld>
            <a:endParaRPr lang="en-US">
              <a:solidFill>
                <a:prstClr val="black">
                  <a:tint val="75000"/>
                </a:prstClr>
              </a:solidFill>
            </a:endParaRPr>
          </a:p>
        </p:txBody>
      </p:sp>
      <p:cxnSp>
        <p:nvCxnSpPr>
          <p:cNvPr id="6" name="Straight Connector 5"/>
          <p:cNvCxnSpPr/>
          <p:nvPr/>
        </p:nvCxnSpPr>
        <p:spPr>
          <a:xfrm>
            <a:off x="1524000" y="14478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828800" y="16002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743200" y="17526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895600" y="19812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895600" y="22098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819400" y="24384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8000" y="26670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14400" y="28956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90600" y="31242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38200" y="33528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14400" y="35814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 y="37338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33600" y="41148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8645" y="42672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981200" y="44196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209800" y="4648200"/>
            <a:ext cx="27432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7200" y="4800600"/>
            <a:ext cx="7239000" cy="369332"/>
          </a:xfrm>
          <a:prstGeom prst="rect">
            <a:avLst/>
          </a:prstGeom>
          <a:noFill/>
        </p:spPr>
        <p:txBody>
          <a:bodyPr wrap="square" rtlCol="0">
            <a:spAutoFit/>
          </a:bodyPr>
          <a:lstStyle/>
          <a:p>
            <a:r>
              <a:rPr lang="en-US" dirty="0"/>
              <a:t>CTCTGGTCGAGGGTCTAAATCGCCCCTGTGTACCCGGGTAGAGAGAGACCAG</a:t>
            </a:r>
          </a:p>
        </p:txBody>
      </p:sp>
      <p:sp>
        <p:nvSpPr>
          <p:cNvPr id="24" name="TextBox 23"/>
          <p:cNvSpPr txBox="1"/>
          <p:nvPr/>
        </p:nvSpPr>
        <p:spPr>
          <a:xfrm>
            <a:off x="6324600" y="4343400"/>
            <a:ext cx="1371600" cy="369332"/>
          </a:xfrm>
          <a:prstGeom prst="rect">
            <a:avLst/>
          </a:prstGeom>
          <a:noFill/>
        </p:spPr>
        <p:txBody>
          <a:bodyPr wrap="square" rtlCol="0">
            <a:spAutoFit/>
          </a:bodyPr>
          <a:lstStyle/>
          <a:p>
            <a:r>
              <a:rPr lang="en-US" dirty="0"/>
              <a:t>Reference</a:t>
            </a:r>
          </a:p>
        </p:txBody>
      </p:sp>
      <p:sp>
        <p:nvSpPr>
          <p:cNvPr id="25" name="TextBox 24"/>
          <p:cNvSpPr txBox="1"/>
          <p:nvPr/>
        </p:nvSpPr>
        <p:spPr>
          <a:xfrm>
            <a:off x="6019800" y="1752600"/>
            <a:ext cx="2061462" cy="646331"/>
          </a:xfrm>
          <a:prstGeom prst="rect">
            <a:avLst/>
          </a:prstGeom>
          <a:noFill/>
        </p:spPr>
        <p:txBody>
          <a:bodyPr wrap="none" rtlCol="0">
            <a:spAutoFit/>
          </a:bodyPr>
          <a:lstStyle/>
          <a:p>
            <a:r>
              <a:rPr lang="en-US" dirty="0"/>
              <a:t>Reads </a:t>
            </a:r>
            <a:br>
              <a:rPr lang="en-US" dirty="0"/>
            </a:br>
            <a:r>
              <a:rPr lang="en-US" dirty="0"/>
              <a:t>(NTs are not shown)</a:t>
            </a:r>
          </a:p>
        </p:txBody>
      </p:sp>
      <p:sp>
        <p:nvSpPr>
          <p:cNvPr id="26" name="TextBox 25"/>
          <p:cNvSpPr txBox="1"/>
          <p:nvPr/>
        </p:nvSpPr>
        <p:spPr>
          <a:xfrm>
            <a:off x="5638800" y="3200400"/>
            <a:ext cx="2133600" cy="646331"/>
          </a:xfrm>
          <a:prstGeom prst="rect">
            <a:avLst/>
          </a:prstGeom>
          <a:noFill/>
        </p:spPr>
        <p:txBody>
          <a:bodyPr wrap="square" rtlCol="0">
            <a:spAutoFit/>
          </a:bodyPr>
          <a:lstStyle/>
          <a:p>
            <a:r>
              <a:rPr lang="en-US" dirty="0"/>
              <a:t>Mapping to Reference Genome</a:t>
            </a:r>
          </a:p>
        </p:txBody>
      </p:sp>
    </p:spTree>
    <p:extLst>
      <p:ext uri="{BB962C8B-B14F-4D97-AF65-F5344CB8AC3E}">
        <p14:creationId xmlns:p14="http://schemas.microsoft.com/office/powerpoint/2010/main" val="1729696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NGS Application: Variant Detection </a:t>
            </a:r>
          </a:p>
        </p:txBody>
      </p:sp>
      <p:sp>
        <p:nvSpPr>
          <p:cNvPr id="4" name="Date Placeholder 3"/>
          <p:cNvSpPr>
            <a:spLocks noGrp="1"/>
          </p:cNvSpPr>
          <p:nvPr>
            <p:ph type="dt" sz="half" idx="10"/>
          </p:nvPr>
        </p:nvSpPr>
        <p:spPr/>
        <p:txBody>
          <a:body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47</a:t>
            </a:fld>
            <a:endParaRPr lang="en-US">
              <a:solidFill>
                <a:prstClr val="black">
                  <a:tint val="75000"/>
                </a:prstClr>
              </a:solidFill>
            </a:endParaRPr>
          </a:p>
        </p:txBody>
      </p:sp>
      <p:sp>
        <p:nvSpPr>
          <p:cNvPr id="7" name="TextBox 6"/>
          <p:cNvSpPr txBox="1"/>
          <p:nvPr/>
        </p:nvSpPr>
        <p:spPr>
          <a:xfrm>
            <a:off x="3581400" y="1600200"/>
            <a:ext cx="3124200"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GTCGCAGTA</a:t>
            </a:r>
            <a:r>
              <a:rPr lang="en-US" b="1" dirty="0">
                <a:solidFill>
                  <a:srgbClr val="FF0000"/>
                </a:solidFill>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CTGTCT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GTCGCAGTA</a:t>
            </a:r>
            <a:r>
              <a:rPr lang="en-US" b="1" dirty="0">
                <a:solidFill>
                  <a:srgbClr val="FF0000"/>
                </a:solidFill>
                <a:latin typeface="Courier New" panose="02070309020205020404" pitchFamily="49" charset="0"/>
                <a:cs typeface="Courier New" panose="02070309020205020404" pitchFamily="49" charset="0"/>
              </a:rPr>
              <a:t>T</a:t>
            </a:r>
            <a:r>
              <a:rPr lang="en-US" dirty="0">
                <a:latin typeface="Courier New" panose="02070309020205020404" pitchFamily="49" charset="0"/>
                <a:cs typeface="Courier New" panose="02070309020205020404" pitchFamily="49" charset="0"/>
              </a:rPr>
              <a:t>CTGTCT </a:t>
            </a:r>
          </a:p>
          <a:p>
            <a:endParaRPr lang="en-US" dirty="0">
              <a:latin typeface="Courier New" panose="02070309020205020404" pitchFamily="49" charset="0"/>
              <a:cs typeface="Courier New" panose="02070309020205020404" pitchFamily="49" charset="0"/>
            </a:endParaRPr>
          </a:p>
          <a:p>
            <a:br>
              <a:rPr lang="en-US" dirty="0"/>
            </a:br>
            <a:endParaRPr lang="en-US" dirty="0"/>
          </a:p>
        </p:txBody>
      </p:sp>
      <p:sp>
        <p:nvSpPr>
          <p:cNvPr id="8" name="TextBox 7"/>
          <p:cNvSpPr txBox="1"/>
          <p:nvPr/>
        </p:nvSpPr>
        <p:spPr>
          <a:xfrm>
            <a:off x="3048000" y="2667000"/>
            <a:ext cx="373380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GGATCT</a:t>
            </a:r>
            <a:r>
              <a:rPr lang="en-US" b="1" dirty="0">
                <a:solidFill>
                  <a:srgbClr val="FF0000"/>
                </a:solidFill>
                <a:latin typeface="Courier New" panose="02070309020205020404" pitchFamily="49" charset="0"/>
                <a:cs typeface="Courier New" panose="02070309020205020404" pitchFamily="49" charset="0"/>
              </a:rPr>
              <a:t>G</a:t>
            </a:r>
            <a:r>
              <a:rPr lang="en-US" dirty="0">
                <a:latin typeface="Courier New" panose="02070309020205020404" pitchFamily="49" charset="0"/>
                <a:cs typeface="Courier New" panose="02070309020205020404" pitchFamily="49" charset="0"/>
              </a:rPr>
              <a:t>CGATATACC</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GGATCT</a:t>
            </a:r>
            <a:r>
              <a:rPr lang="en-US" b="1"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CGATATACC</a:t>
            </a:r>
          </a:p>
        </p:txBody>
      </p:sp>
      <p:sp>
        <p:nvSpPr>
          <p:cNvPr id="9" name="TextBox 8"/>
          <p:cNvSpPr txBox="1"/>
          <p:nvPr/>
        </p:nvSpPr>
        <p:spPr>
          <a:xfrm>
            <a:off x="228600" y="1524000"/>
            <a:ext cx="1295400" cy="2308324"/>
          </a:xfrm>
          <a:prstGeom prst="rect">
            <a:avLst/>
          </a:prstGeom>
          <a:noFill/>
        </p:spPr>
        <p:txBody>
          <a:bodyPr wrap="square" rtlCol="0">
            <a:spAutoFit/>
          </a:bodyPr>
          <a:lstStyle/>
          <a:p>
            <a:r>
              <a:rPr lang="en-US" dirty="0"/>
              <a:t>READS</a:t>
            </a:r>
          </a:p>
          <a:p>
            <a:endParaRPr lang="en-US" dirty="0"/>
          </a:p>
          <a:p>
            <a:endParaRPr lang="en-US" dirty="0"/>
          </a:p>
          <a:p>
            <a:r>
              <a:rPr lang="en-US" dirty="0"/>
              <a:t>READS</a:t>
            </a:r>
          </a:p>
          <a:p>
            <a:endParaRPr lang="en-US" dirty="0"/>
          </a:p>
          <a:p>
            <a:endParaRPr lang="en-US" dirty="0"/>
          </a:p>
          <a:p>
            <a:r>
              <a:rPr lang="en-US" dirty="0"/>
              <a:t>READS</a:t>
            </a:r>
          </a:p>
          <a:p>
            <a:endParaRPr lang="en-US" dirty="0"/>
          </a:p>
        </p:txBody>
      </p:sp>
      <p:cxnSp>
        <p:nvCxnSpPr>
          <p:cNvPr id="11" name="Straight Arrow Connector 10"/>
          <p:cNvCxnSpPr/>
          <p:nvPr/>
        </p:nvCxnSpPr>
        <p:spPr>
          <a:xfrm>
            <a:off x="1219200" y="2477363"/>
            <a:ext cx="175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47800" y="1905000"/>
            <a:ext cx="1143000" cy="923330"/>
          </a:xfrm>
          <a:prstGeom prst="rect">
            <a:avLst/>
          </a:prstGeom>
          <a:noFill/>
        </p:spPr>
        <p:txBody>
          <a:bodyPr wrap="square" rtlCol="0">
            <a:spAutoFit/>
          </a:bodyPr>
          <a:lstStyle/>
          <a:p>
            <a:r>
              <a:rPr lang="en-US" dirty="0"/>
              <a:t>Align to the Reference</a:t>
            </a:r>
          </a:p>
        </p:txBody>
      </p:sp>
      <p:sp>
        <p:nvSpPr>
          <p:cNvPr id="13" name="TextBox 12"/>
          <p:cNvSpPr txBox="1"/>
          <p:nvPr/>
        </p:nvSpPr>
        <p:spPr>
          <a:xfrm>
            <a:off x="3352800" y="3959661"/>
            <a:ext cx="373380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TCTCTCCCA</a:t>
            </a:r>
            <a:r>
              <a:rPr lang="en-US" b="1" dirty="0">
                <a:solidFill>
                  <a:srgbClr val="FF0000"/>
                </a:solidFill>
                <a:latin typeface="Courier New" panose="02070309020205020404" pitchFamily="49" charset="0"/>
                <a:cs typeface="Courier New" panose="02070309020205020404" pitchFamily="49" charset="0"/>
              </a:rPr>
              <a:t>NN</a:t>
            </a:r>
            <a:r>
              <a:rPr lang="en-US" dirty="0">
                <a:latin typeface="Courier New" panose="02070309020205020404" pitchFamily="49" charset="0"/>
                <a:cs typeface="Courier New" panose="02070309020205020404" pitchFamily="49" charset="0"/>
              </a:rPr>
              <a:t>AGAGC</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TCTCTCCCA</a:t>
            </a:r>
            <a:r>
              <a:rPr lang="en-US" b="1" dirty="0">
                <a:solidFill>
                  <a:srgbClr val="FF0000"/>
                </a:solidFill>
                <a:latin typeface="Courier New" panose="02070309020205020404" pitchFamily="49" charset="0"/>
                <a:cs typeface="Courier New" panose="02070309020205020404" pitchFamily="49" charset="0"/>
              </a:rPr>
              <a:t>GG</a:t>
            </a:r>
            <a:r>
              <a:rPr lang="en-US" dirty="0">
                <a:latin typeface="Courier New" panose="02070309020205020404" pitchFamily="49" charset="0"/>
                <a:cs typeface="Courier New" panose="02070309020205020404" pitchFamily="49" charset="0"/>
              </a:rPr>
              <a:t>AGAGC</a:t>
            </a:r>
          </a:p>
        </p:txBody>
      </p:sp>
      <p:cxnSp>
        <p:nvCxnSpPr>
          <p:cNvPr id="15" name="Straight Arrow Connector 14"/>
          <p:cNvCxnSpPr/>
          <p:nvPr/>
        </p:nvCxnSpPr>
        <p:spPr>
          <a:xfrm>
            <a:off x="5867400" y="3048000"/>
            <a:ext cx="11430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912081">
            <a:off x="5693696" y="3104560"/>
            <a:ext cx="1981200" cy="646331"/>
          </a:xfrm>
          <a:prstGeom prst="rect">
            <a:avLst/>
          </a:prstGeom>
          <a:noFill/>
        </p:spPr>
        <p:txBody>
          <a:bodyPr wrap="square" rtlCol="0">
            <a:spAutoFit/>
          </a:bodyPr>
          <a:lstStyle/>
          <a:p>
            <a:r>
              <a:rPr lang="en-US" dirty="0"/>
              <a:t>Aggregate/Pile-up</a:t>
            </a:r>
          </a:p>
          <a:p>
            <a:endParaRPr lang="en-US" dirty="0"/>
          </a:p>
        </p:txBody>
      </p:sp>
      <p:cxnSp>
        <p:nvCxnSpPr>
          <p:cNvPr id="17" name="Straight Arrow Connector 16"/>
          <p:cNvCxnSpPr/>
          <p:nvPr/>
        </p:nvCxnSpPr>
        <p:spPr>
          <a:xfrm>
            <a:off x="6400800" y="4446885"/>
            <a:ext cx="11430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629400" y="4308644"/>
            <a:ext cx="1143000" cy="369332"/>
          </a:xfrm>
          <a:prstGeom prst="rect">
            <a:avLst/>
          </a:prstGeom>
          <a:noFill/>
        </p:spPr>
        <p:txBody>
          <a:bodyPr wrap="square" rtlCol="0">
            <a:spAutoFit/>
          </a:bodyPr>
          <a:lstStyle/>
          <a:p>
            <a:r>
              <a:rPr lang="en-US" dirty="0"/>
              <a:t>Statistics</a:t>
            </a:r>
          </a:p>
        </p:txBody>
      </p:sp>
      <p:sp>
        <p:nvSpPr>
          <p:cNvPr id="3" name="Rectangle 2"/>
          <p:cNvSpPr/>
          <p:nvPr/>
        </p:nvSpPr>
        <p:spPr>
          <a:xfrm>
            <a:off x="7131737" y="1628001"/>
            <a:ext cx="2133600" cy="1200329"/>
          </a:xfrm>
          <a:prstGeom prst="rect">
            <a:avLst/>
          </a:prstGeom>
        </p:spPr>
        <p:txBody>
          <a:bodyPr wrap="square">
            <a:spAutoFit/>
          </a:bodyPr>
          <a:lstStyle/>
          <a:p>
            <a:r>
              <a:rPr lang="en-US" dirty="0"/>
              <a:t>Pile-up:</a:t>
            </a:r>
          </a:p>
          <a:p>
            <a:r>
              <a:rPr lang="en-US" dirty="0"/>
              <a:t>The collection of NTs from each read at a particular location</a:t>
            </a:r>
          </a:p>
        </p:txBody>
      </p:sp>
    </p:spTree>
    <p:extLst>
      <p:ext uri="{BB962C8B-B14F-4D97-AF65-F5344CB8AC3E}">
        <p14:creationId xmlns:p14="http://schemas.microsoft.com/office/powerpoint/2010/main" val="1096811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966" y="673125"/>
            <a:ext cx="8229600" cy="1143000"/>
          </a:xfrm>
        </p:spPr>
        <p:txBody>
          <a:bodyPr/>
          <a:lstStyle/>
          <a:p>
            <a:r>
              <a:rPr lang="en-US" dirty="0"/>
              <a:t>NGS Application: RNA-</a:t>
            </a:r>
            <a:r>
              <a:rPr lang="en-US" dirty="0" err="1"/>
              <a:t>seq</a:t>
            </a:r>
            <a:r>
              <a:rPr lang="en-US" dirty="0"/>
              <a:t> differential expression</a:t>
            </a:r>
            <a:br>
              <a:rPr lang="en-US" dirty="0"/>
            </a:br>
            <a:r>
              <a:rPr lang="en-US" dirty="0"/>
              <a:t>(</a:t>
            </a:r>
            <a:r>
              <a:rPr lang="en-US" sz="3200" i="1" dirty="0"/>
              <a:t>RNA </a:t>
            </a:r>
            <a:r>
              <a:rPr lang="en-US" sz="3200" i="1"/>
              <a:t>not DNA</a:t>
            </a:r>
            <a:r>
              <a:rPr lang="en-US"/>
              <a:t>)</a:t>
            </a:r>
            <a:endParaRPr lang="en-US" dirty="0"/>
          </a:p>
        </p:txBody>
      </p:sp>
      <p:sp>
        <p:nvSpPr>
          <p:cNvPr id="3" name="Date Placeholder 2"/>
          <p:cNvSpPr>
            <a:spLocks noGrp="1"/>
          </p:cNvSpPr>
          <p:nvPr>
            <p:ph type="dt" sz="half" idx="10"/>
          </p:nvPr>
        </p:nvSpPr>
        <p:spPr>
          <a:xfrm>
            <a:off x="457200" y="6950075"/>
            <a:ext cx="2133600" cy="365125"/>
          </a:xfrm>
        </p:spPr>
        <p:txBody>
          <a:bodyPr/>
          <a:lstStyle/>
          <a:p>
            <a:pPr>
              <a:defRPr/>
            </a:pPr>
            <a:fld id="{130BA471-7BE6-4097-8DF7-DC9E44CA2C2A}" type="datetime1">
              <a:rPr lang="en-US" smtClean="0">
                <a:solidFill>
                  <a:prstClr val="black">
                    <a:tint val="75000"/>
                  </a:prstClr>
                </a:solidFill>
              </a:rPr>
              <a:pPr>
                <a:defRPr/>
              </a:pPr>
              <a:t>4/14/2018</a:t>
            </a:fld>
            <a:endParaRPr lang="en-US">
              <a:solidFill>
                <a:prstClr val="black">
                  <a:tint val="75000"/>
                </a:prstClr>
              </a:solidFill>
            </a:endParaRPr>
          </a:p>
        </p:txBody>
      </p:sp>
      <p:sp>
        <p:nvSpPr>
          <p:cNvPr id="4" name="Footer Placeholder 3"/>
          <p:cNvSpPr>
            <a:spLocks noGrp="1"/>
          </p:cNvSpPr>
          <p:nvPr>
            <p:ph type="ftr" sz="quarter" idx="11"/>
          </p:nvPr>
        </p:nvSpPr>
        <p:spPr>
          <a:xfrm>
            <a:off x="3124200" y="6950075"/>
            <a:ext cx="2895600" cy="365125"/>
          </a:xfrm>
        </p:spPr>
        <p:txBody>
          <a:bodyPr/>
          <a:lstStyle/>
          <a:p>
            <a:pPr>
              <a:defRPr/>
            </a:pPr>
            <a:r>
              <a:rPr lang="en-US">
                <a:solidFill>
                  <a:prstClr val="black">
                    <a:tint val="75000"/>
                  </a:prstClr>
                </a:solidFill>
              </a:rPr>
              <a:t>Dr. S. Ravichandran, Ph.D.</a:t>
            </a:r>
          </a:p>
        </p:txBody>
      </p:sp>
      <p:sp>
        <p:nvSpPr>
          <p:cNvPr id="5" name="Slide Number Placeholder 4"/>
          <p:cNvSpPr>
            <a:spLocks noGrp="1"/>
          </p:cNvSpPr>
          <p:nvPr>
            <p:ph type="sldNum" sz="quarter" idx="12"/>
          </p:nvPr>
        </p:nvSpPr>
        <p:spPr>
          <a:xfrm>
            <a:off x="6553200" y="6950075"/>
            <a:ext cx="2133600" cy="365125"/>
          </a:xfrm>
        </p:spPr>
        <p:txBody>
          <a:bodyPr/>
          <a:lstStyle/>
          <a:p>
            <a:pPr>
              <a:defRPr/>
            </a:pPr>
            <a:fld id="{601C58E7-A07A-468A-8745-DD42767729E3}" type="slidenum">
              <a:rPr lang="en-US" smtClean="0">
                <a:solidFill>
                  <a:prstClr val="black">
                    <a:tint val="75000"/>
                  </a:prstClr>
                </a:solidFill>
              </a:rPr>
              <a:pPr>
                <a:defRPr/>
              </a:pPr>
              <a:t>48</a:t>
            </a:fld>
            <a:endParaRPr lang="en-US">
              <a:solidFill>
                <a:prstClr val="black">
                  <a:tint val="75000"/>
                </a:prstClr>
              </a:solidFill>
            </a:endParaRPr>
          </a:p>
        </p:txBody>
      </p:sp>
      <p:sp>
        <p:nvSpPr>
          <p:cNvPr id="6" name="TextBox 5"/>
          <p:cNvSpPr txBox="1"/>
          <p:nvPr/>
        </p:nvSpPr>
        <p:spPr>
          <a:xfrm>
            <a:off x="381000" y="3147794"/>
            <a:ext cx="1143000" cy="646331"/>
          </a:xfrm>
          <a:prstGeom prst="rect">
            <a:avLst/>
          </a:prstGeom>
          <a:noFill/>
        </p:spPr>
        <p:txBody>
          <a:bodyPr wrap="square" rtlCol="0">
            <a:spAutoFit/>
          </a:bodyPr>
          <a:lstStyle/>
          <a:p>
            <a:r>
              <a:rPr lang="en-US" dirty="0"/>
              <a:t>Sample A</a:t>
            </a:r>
          </a:p>
          <a:p>
            <a:r>
              <a:rPr lang="en-US" dirty="0"/>
              <a:t>Reads</a:t>
            </a:r>
          </a:p>
        </p:txBody>
      </p:sp>
      <p:sp>
        <p:nvSpPr>
          <p:cNvPr id="7" name="TextBox 6"/>
          <p:cNvSpPr txBox="1"/>
          <p:nvPr/>
        </p:nvSpPr>
        <p:spPr>
          <a:xfrm>
            <a:off x="410966" y="4671794"/>
            <a:ext cx="1143000" cy="646331"/>
          </a:xfrm>
          <a:prstGeom prst="rect">
            <a:avLst/>
          </a:prstGeom>
          <a:noFill/>
        </p:spPr>
        <p:txBody>
          <a:bodyPr wrap="square" rtlCol="0">
            <a:spAutoFit/>
          </a:bodyPr>
          <a:lstStyle/>
          <a:p>
            <a:r>
              <a:rPr lang="en-US" dirty="0"/>
              <a:t>Sample B</a:t>
            </a:r>
          </a:p>
          <a:p>
            <a:r>
              <a:rPr lang="en-US" dirty="0"/>
              <a:t>Reads</a:t>
            </a:r>
          </a:p>
        </p:txBody>
      </p:sp>
      <p:sp>
        <p:nvSpPr>
          <p:cNvPr id="8" name="TextBox 7"/>
          <p:cNvSpPr txBox="1"/>
          <p:nvPr/>
        </p:nvSpPr>
        <p:spPr>
          <a:xfrm>
            <a:off x="266700" y="2097853"/>
            <a:ext cx="2438400" cy="646331"/>
          </a:xfrm>
          <a:prstGeom prst="rect">
            <a:avLst/>
          </a:prstGeom>
          <a:noFill/>
        </p:spPr>
        <p:txBody>
          <a:bodyPr wrap="square" rtlCol="0">
            <a:spAutoFit/>
          </a:bodyPr>
          <a:lstStyle/>
          <a:p>
            <a:r>
              <a:rPr lang="en-US" dirty="0"/>
              <a:t>Take RNA</a:t>
            </a:r>
            <a:r>
              <a:rPr lang="en-US" dirty="0">
                <a:sym typeface="Wingdings" panose="05000000000000000000" pitchFamily="2" charset="2"/>
              </a:rPr>
              <a:t> cDNA and sequence them</a:t>
            </a:r>
            <a:endParaRPr lang="en-US" dirty="0"/>
          </a:p>
        </p:txBody>
      </p:sp>
      <p:cxnSp>
        <p:nvCxnSpPr>
          <p:cNvPr id="10" name="Straight Arrow Connector 9"/>
          <p:cNvCxnSpPr/>
          <p:nvPr/>
        </p:nvCxnSpPr>
        <p:spPr>
          <a:xfrm>
            <a:off x="1219200" y="3681194"/>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47800" y="4995815"/>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24000" y="3300194"/>
            <a:ext cx="914400" cy="369332"/>
          </a:xfrm>
          <a:prstGeom prst="rect">
            <a:avLst/>
          </a:prstGeom>
          <a:noFill/>
        </p:spPr>
        <p:txBody>
          <a:bodyPr wrap="square" rtlCol="0">
            <a:spAutoFit/>
          </a:bodyPr>
          <a:lstStyle/>
          <a:p>
            <a:r>
              <a:rPr lang="en-US" dirty="0"/>
              <a:t>Align</a:t>
            </a:r>
          </a:p>
        </p:txBody>
      </p:sp>
      <p:sp>
        <p:nvSpPr>
          <p:cNvPr id="13" name="TextBox 12"/>
          <p:cNvSpPr txBox="1"/>
          <p:nvPr/>
        </p:nvSpPr>
        <p:spPr>
          <a:xfrm>
            <a:off x="1553966" y="4642019"/>
            <a:ext cx="914400" cy="369332"/>
          </a:xfrm>
          <a:prstGeom prst="rect">
            <a:avLst/>
          </a:prstGeom>
          <a:noFill/>
        </p:spPr>
        <p:txBody>
          <a:bodyPr wrap="square" rtlCol="0">
            <a:spAutoFit/>
          </a:bodyPr>
          <a:lstStyle/>
          <a:p>
            <a:r>
              <a:rPr lang="en-US" dirty="0"/>
              <a:t>Align</a:t>
            </a:r>
          </a:p>
        </p:txBody>
      </p:sp>
      <p:cxnSp>
        <p:nvCxnSpPr>
          <p:cNvPr id="15" name="Straight Connector 14"/>
          <p:cNvCxnSpPr/>
          <p:nvPr/>
        </p:nvCxnSpPr>
        <p:spPr>
          <a:xfrm>
            <a:off x="2819400" y="322399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57500" y="3376394"/>
            <a:ext cx="5334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11011" y="3660108"/>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11011" y="3794125"/>
            <a:ext cx="5334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32589" y="4635063"/>
            <a:ext cx="5334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070689" y="4787463"/>
            <a:ext cx="533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24200" y="5071177"/>
            <a:ext cx="5334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24200" y="5205194"/>
            <a:ext cx="533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810000" y="3584696"/>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750923" y="5009005"/>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839538" y="3172950"/>
            <a:ext cx="1160123" cy="369332"/>
          </a:xfrm>
          <a:prstGeom prst="rect">
            <a:avLst/>
          </a:prstGeom>
          <a:noFill/>
        </p:spPr>
        <p:txBody>
          <a:bodyPr wrap="square" rtlCol="0">
            <a:spAutoFit/>
          </a:bodyPr>
          <a:lstStyle/>
          <a:p>
            <a:r>
              <a:rPr lang="en-US" dirty="0"/>
              <a:t>Aggregate</a:t>
            </a:r>
          </a:p>
        </p:txBody>
      </p:sp>
      <p:sp>
        <p:nvSpPr>
          <p:cNvPr id="29" name="TextBox 28"/>
          <p:cNvSpPr txBox="1"/>
          <p:nvPr/>
        </p:nvSpPr>
        <p:spPr>
          <a:xfrm>
            <a:off x="3728662" y="4627273"/>
            <a:ext cx="1160123" cy="369332"/>
          </a:xfrm>
          <a:prstGeom prst="rect">
            <a:avLst/>
          </a:prstGeom>
          <a:noFill/>
        </p:spPr>
        <p:txBody>
          <a:bodyPr wrap="square" rtlCol="0">
            <a:spAutoFit/>
          </a:bodyPr>
          <a:lstStyle/>
          <a:p>
            <a:r>
              <a:rPr lang="en-US" dirty="0"/>
              <a:t>Aggregate</a:t>
            </a:r>
          </a:p>
        </p:txBody>
      </p:sp>
      <p:sp>
        <p:nvSpPr>
          <p:cNvPr id="30" name="TextBox 29"/>
          <p:cNvSpPr txBox="1"/>
          <p:nvPr/>
        </p:nvSpPr>
        <p:spPr>
          <a:xfrm>
            <a:off x="1414409" y="3994114"/>
            <a:ext cx="7239000" cy="369332"/>
          </a:xfrm>
          <a:prstGeom prst="rect">
            <a:avLst/>
          </a:prstGeom>
          <a:noFill/>
        </p:spPr>
        <p:txBody>
          <a:bodyPr wrap="square" rtlCol="0">
            <a:spAutoFit/>
          </a:bodyPr>
          <a:lstStyle/>
          <a:p>
            <a:r>
              <a:rPr lang="en-US" dirty="0"/>
              <a:t>CTCTGGTCGAGGGTCTAAATCGCCCCTGTGTACCCGGGTAGAGAGAGACCAG</a:t>
            </a:r>
          </a:p>
        </p:txBody>
      </p:sp>
      <p:sp>
        <p:nvSpPr>
          <p:cNvPr id="31" name="TextBox 30"/>
          <p:cNvSpPr txBox="1"/>
          <p:nvPr/>
        </p:nvSpPr>
        <p:spPr>
          <a:xfrm>
            <a:off x="266700" y="4024287"/>
            <a:ext cx="1371600" cy="369332"/>
          </a:xfrm>
          <a:prstGeom prst="rect">
            <a:avLst/>
          </a:prstGeom>
          <a:noFill/>
        </p:spPr>
        <p:txBody>
          <a:bodyPr wrap="square" rtlCol="0">
            <a:spAutoFit/>
          </a:bodyPr>
          <a:lstStyle/>
          <a:p>
            <a:r>
              <a:rPr lang="en-US" dirty="0"/>
              <a:t>Reference</a:t>
            </a:r>
          </a:p>
        </p:txBody>
      </p:sp>
      <p:sp>
        <p:nvSpPr>
          <p:cNvPr id="32" name="Rectangle 31"/>
          <p:cNvSpPr/>
          <p:nvPr/>
        </p:nvSpPr>
        <p:spPr>
          <a:xfrm>
            <a:off x="5334000" y="3994114"/>
            <a:ext cx="26670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5562600" y="3810392"/>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971800" y="337639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4200" y="352879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276600" y="368119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638800" y="369438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562600" y="3556107"/>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753100" y="3470959"/>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905500" y="3315011"/>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073311" y="314779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38973" y="3037922"/>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019800" y="291919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3311" y="284299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738973" y="4811939"/>
            <a:ext cx="5334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638800" y="4662134"/>
            <a:ext cx="5334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738973" y="4549973"/>
            <a:ext cx="5334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750923" y="5441068"/>
            <a:ext cx="3200400" cy="646331"/>
          </a:xfrm>
          <a:prstGeom prst="rect">
            <a:avLst/>
          </a:prstGeom>
          <a:noFill/>
        </p:spPr>
        <p:txBody>
          <a:bodyPr wrap="square" rtlCol="0">
            <a:spAutoFit/>
          </a:bodyPr>
          <a:lstStyle/>
          <a:p>
            <a:r>
              <a:rPr lang="en-US" dirty="0" err="1"/>
              <a:t>GeneX</a:t>
            </a:r>
            <a:r>
              <a:rPr lang="en-US" dirty="0"/>
              <a:t> is expressed more in Sample A than B </a:t>
            </a:r>
          </a:p>
        </p:txBody>
      </p:sp>
      <p:sp>
        <p:nvSpPr>
          <p:cNvPr id="51" name="TextBox 50"/>
          <p:cNvSpPr txBox="1"/>
          <p:nvPr/>
        </p:nvSpPr>
        <p:spPr>
          <a:xfrm>
            <a:off x="6858000" y="3705912"/>
            <a:ext cx="838200" cy="369332"/>
          </a:xfrm>
          <a:prstGeom prst="rect">
            <a:avLst/>
          </a:prstGeom>
          <a:noFill/>
        </p:spPr>
        <p:txBody>
          <a:bodyPr wrap="square" rtlCol="0">
            <a:spAutoFit/>
          </a:bodyPr>
          <a:lstStyle/>
          <a:p>
            <a:r>
              <a:rPr lang="en-US" dirty="0" err="1"/>
              <a:t>GeneX</a:t>
            </a:r>
            <a:endParaRPr lang="en-US" dirty="0"/>
          </a:p>
        </p:txBody>
      </p:sp>
      <p:cxnSp>
        <p:nvCxnSpPr>
          <p:cNvPr id="53" name="Straight Arrow Connector 52"/>
          <p:cNvCxnSpPr/>
          <p:nvPr/>
        </p:nvCxnSpPr>
        <p:spPr>
          <a:xfrm>
            <a:off x="7391400" y="4519394"/>
            <a:ext cx="304800" cy="55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638390" y="4701934"/>
            <a:ext cx="1160123" cy="369332"/>
          </a:xfrm>
          <a:prstGeom prst="rect">
            <a:avLst/>
          </a:prstGeom>
          <a:noFill/>
        </p:spPr>
        <p:txBody>
          <a:bodyPr wrap="square" rtlCol="0">
            <a:spAutoFit/>
          </a:bodyPr>
          <a:lstStyle/>
          <a:p>
            <a:r>
              <a:rPr lang="en-US" dirty="0"/>
              <a:t>Statistics</a:t>
            </a:r>
          </a:p>
        </p:txBody>
      </p:sp>
      <p:sp>
        <p:nvSpPr>
          <p:cNvPr id="55" name="TextBox 54"/>
          <p:cNvSpPr txBox="1"/>
          <p:nvPr/>
        </p:nvSpPr>
        <p:spPr>
          <a:xfrm>
            <a:off x="3865224" y="3546115"/>
            <a:ext cx="1160123" cy="369332"/>
          </a:xfrm>
          <a:prstGeom prst="rect">
            <a:avLst/>
          </a:prstGeom>
          <a:noFill/>
        </p:spPr>
        <p:txBody>
          <a:bodyPr wrap="square" rtlCol="0">
            <a:spAutoFit/>
          </a:bodyPr>
          <a:lstStyle/>
          <a:p>
            <a:r>
              <a:rPr lang="en-US" dirty="0"/>
              <a:t>Pile-up</a:t>
            </a:r>
          </a:p>
        </p:txBody>
      </p:sp>
      <p:sp>
        <p:nvSpPr>
          <p:cNvPr id="52" name="TextBox 51"/>
          <p:cNvSpPr txBox="1"/>
          <p:nvPr/>
        </p:nvSpPr>
        <p:spPr>
          <a:xfrm>
            <a:off x="3853235" y="4981165"/>
            <a:ext cx="1160123" cy="369332"/>
          </a:xfrm>
          <a:prstGeom prst="rect">
            <a:avLst/>
          </a:prstGeom>
          <a:noFill/>
        </p:spPr>
        <p:txBody>
          <a:bodyPr wrap="square" rtlCol="0">
            <a:spAutoFit/>
          </a:bodyPr>
          <a:lstStyle/>
          <a:p>
            <a:r>
              <a:rPr lang="en-US" dirty="0"/>
              <a:t>Pile-up</a:t>
            </a:r>
          </a:p>
        </p:txBody>
      </p:sp>
    </p:spTree>
    <p:extLst>
      <p:ext uri="{BB962C8B-B14F-4D97-AF65-F5344CB8AC3E}">
        <p14:creationId xmlns:p14="http://schemas.microsoft.com/office/powerpoint/2010/main" val="3912750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NGS Application: </a:t>
            </a:r>
            <a:r>
              <a:rPr lang="en-US" dirty="0" err="1"/>
              <a:t>ChIP-seq</a:t>
            </a:r>
            <a:endParaRPr lang="en-US" dirty="0"/>
          </a:p>
        </p:txBody>
      </p:sp>
      <p:sp>
        <p:nvSpPr>
          <p:cNvPr id="4" name="Date Placeholder 3"/>
          <p:cNvSpPr>
            <a:spLocks noGrp="1"/>
          </p:cNvSpPr>
          <p:nvPr>
            <p:ph type="dt" sz="half" idx="10"/>
          </p:nvPr>
        </p:nvSpPr>
        <p:spPr/>
        <p:txBody>
          <a:body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49</a:t>
            </a:fld>
            <a:endParaRPr lang="en-US">
              <a:solidFill>
                <a:prstClr val="black">
                  <a:tint val="75000"/>
                </a:prstClr>
              </a:solidFill>
            </a:endParaRPr>
          </a:p>
        </p:txBody>
      </p:sp>
      <p:cxnSp>
        <p:nvCxnSpPr>
          <p:cNvPr id="7" name="Straight Arrow Connector 6"/>
          <p:cNvCxnSpPr/>
          <p:nvPr/>
        </p:nvCxnSpPr>
        <p:spPr>
          <a:xfrm>
            <a:off x="1219200" y="2477363"/>
            <a:ext cx="175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47800" y="1905000"/>
            <a:ext cx="1143000" cy="923330"/>
          </a:xfrm>
          <a:prstGeom prst="rect">
            <a:avLst/>
          </a:prstGeom>
          <a:noFill/>
        </p:spPr>
        <p:txBody>
          <a:bodyPr wrap="square" rtlCol="0">
            <a:spAutoFit/>
          </a:bodyPr>
          <a:lstStyle/>
          <a:p>
            <a:r>
              <a:rPr lang="en-US" dirty="0"/>
              <a:t>Align to the Reference</a:t>
            </a:r>
          </a:p>
        </p:txBody>
      </p:sp>
      <p:sp>
        <p:nvSpPr>
          <p:cNvPr id="9" name="TextBox 8"/>
          <p:cNvSpPr txBox="1"/>
          <p:nvPr/>
        </p:nvSpPr>
        <p:spPr>
          <a:xfrm>
            <a:off x="38100" y="1421063"/>
            <a:ext cx="1295400" cy="2585323"/>
          </a:xfrm>
          <a:prstGeom prst="rect">
            <a:avLst/>
          </a:prstGeom>
          <a:noFill/>
        </p:spPr>
        <p:txBody>
          <a:bodyPr wrap="square" rtlCol="0">
            <a:spAutoFit/>
          </a:bodyPr>
          <a:lstStyle/>
          <a:p>
            <a:r>
              <a:rPr lang="en-US" dirty="0"/>
              <a:t>READS</a:t>
            </a:r>
          </a:p>
          <a:p>
            <a:r>
              <a:rPr lang="en-US" dirty="0"/>
              <a:t>THAT</a:t>
            </a:r>
            <a:br>
              <a:rPr lang="en-US" dirty="0"/>
            </a:br>
            <a:r>
              <a:rPr lang="en-US" dirty="0"/>
              <a:t>CONTAINED</a:t>
            </a:r>
            <a:br>
              <a:rPr lang="en-US" dirty="0"/>
            </a:br>
            <a:r>
              <a:rPr lang="en-US" dirty="0"/>
              <a:t>THE BOUND</a:t>
            </a:r>
            <a:br>
              <a:rPr lang="en-US" dirty="0"/>
            </a:br>
            <a:r>
              <a:rPr lang="en-US" dirty="0"/>
              <a:t>PROTEIN</a:t>
            </a:r>
          </a:p>
          <a:p>
            <a:endParaRPr lang="en-US" dirty="0"/>
          </a:p>
          <a:p>
            <a:r>
              <a:rPr lang="en-US" dirty="0"/>
              <a:t> </a:t>
            </a:r>
          </a:p>
          <a:p>
            <a:endParaRPr lang="en-US" dirty="0"/>
          </a:p>
        </p:txBody>
      </p:sp>
      <p:cxnSp>
        <p:nvCxnSpPr>
          <p:cNvPr id="10" name="Straight Arrow Connector 9"/>
          <p:cNvCxnSpPr/>
          <p:nvPr/>
        </p:nvCxnSpPr>
        <p:spPr>
          <a:xfrm flipH="1">
            <a:off x="2997271" y="2375478"/>
            <a:ext cx="1066800" cy="951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53466" y="2636822"/>
            <a:ext cx="1196406" cy="646331"/>
          </a:xfrm>
          <a:prstGeom prst="rect">
            <a:avLst/>
          </a:prstGeom>
          <a:noFill/>
        </p:spPr>
        <p:txBody>
          <a:bodyPr wrap="square" rtlCol="0">
            <a:spAutoFit/>
          </a:bodyPr>
          <a:lstStyle/>
          <a:p>
            <a:r>
              <a:rPr lang="en-US" dirty="0"/>
              <a:t>Aggregate/pile-up</a:t>
            </a:r>
          </a:p>
        </p:txBody>
      </p:sp>
      <p:sp>
        <p:nvSpPr>
          <p:cNvPr id="12" name="TextBox 11"/>
          <p:cNvSpPr txBox="1"/>
          <p:nvPr/>
        </p:nvSpPr>
        <p:spPr>
          <a:xfrm>
            <a:off x="1879315" y="3699964"/>
            <a:ext cx="7239000" cy="369332"/>
          </a:xfrm>
          <a:prstGeom prst="rect">
            <a:avLst/>
          </a:prstGeom>
          <a:noFill/>
        </p:spPr>
        <p:txBody>
          <a:bodyPr wrap="square" rtlCol="0">
            <a:spAutoFit/>
          </a:bodyPr>
          <a:lstStyle/>
          <a:p>
            <a:r>
              <a:rPr lang="en-US" dirty="0"/>
              <a:t>CTCTGGTCGAGGGTCTAAATCGCCCCTGTGTACCCGGGTAGAGAGAGACCAG</a:t>
            </a:r>
          </a:p>
        </p:txBody>
      </p:sp>
      <p:sp>
        <p:nvSpPr>
          <p:cNvPr id="13" name="TextBox 12"/>
          <p:cNvSpPr txBox="1"/>
          <p:nvPr/>
        </p:nvSpPr>
        <p:spPr>
          <a:xfrm>
            <a:off x="731606" y="3730137"/>
            <a:ext cx="1371600" cy="369332"/>
          </a:xfrm>
          <a:prstGeom prst="rect">
            <a:avLst/>
          </a:prstGeom>
          <a:noFill/>
        </p:spPr>
        <p:txBody>
          <a:bodyPr wrap="square" rtlCol="0">
            <a:spAutoFit/>
          </a:bodyPr>
          <a:lstStyle/>
          <a:p>
            <a:r>
              <a:rPr lang="en-US" dirty="0"/>
              <a:t>Reference</a:t>
            </a:r>
          </a:p>
        </p:txBody>
      </p:sp>
      <p:cxnSp>
        <p:nvCxnSpPr>
          <p:cNvPr id="15" name="Straight Connector 14"/>
          <p:cNvCxnSpPr/>
          <p:nvPr/>
        </p:nvCxnSpPr>
        <p:spPr>
          <a:xfrm>
            <a:off x="5334000" y="358140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10200" y="3465392"/>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334000" y="3327115"/>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524500" y="3241967"/>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676900" y="3086019"/>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44711" y="2918802"/>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510373" y="280893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91200" y="2690202"/>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844711" y="2614002"/>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58000" y="365760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553200" y="350520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43400" y="358140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499243" y="2473033"/>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75443" y="2357025"/>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499243" y="2218748"/>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689743" y="213360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842143" y="1977652"/>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009954" y="1810435"/>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675616" y="1700563"/>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956443" y="1581835"/>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009954" y="1505635"/>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3950413" y="2715374"/>
            <a:ext cx="3421295" cy="953965"/>
          </a:xfrm>
          <a:custGeom>
            <a:avLst/>
            <a:gdLst>
              <a:gd name="connsiteX0" fmla="*/ 0 w 3421295"/>
              <a:gd name="connsiteY0" fmla="*/ 865170 h 953965"/>
              <a:gd name="connsiteX1" fmla="*/ 1109609 w 3421295"/>
              <a:gd name="connsiteY1" fmla="*/ 854896 h 953965"/>
              <a:gd name="connsiteX2" fmla="*/ 1505165 w 3421295"/>
              <a:gd name="connsiteY2" fmla="*/ 63786 h 953965"/>
              <a:gd name="connsiteX3" fmla="*/ 2167848 w 3421295"/>
              <a:gd name="connsiteY3" fmla="*/ 135705 h 953965"/>
              <a:gd name="connsiteX4" fmla="*/ 2368194 w 3421295"/>
              <a:gd name="connsiteY4" fmla="*/ 834347 h 953965"/>
              <a:gd name="connsiteX5" fmla="*/ 3421295 w 3421295"/>
              <a:gd name="connsiteY5" fmla="*/ 952500 h 95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1295" h="953965">
                <a:moveTo>
                  <a:pt x="0" y="865170"/>
                </a:moveTo>
                <a:cubicBezTo>
                  <a:pt x="429374" y="926815"/>
                  <a:pt x="858748" y="988460"/>
                  <a:pt x="1109609" y="854896"/>
                </a:cubicBezTo>
                <a:cubicBezTo>
                  <a:pt x="1360470" y="721332"/>
                  <a:pt x="1328792" y="183651"/>
                  <a:pt x="1505165" y="63786"/>
                </a:cubicBezTo>
                <a:cubicBezTo>
                  <a:pt x="1681538" y="-56079"/>
                  <a:pt x="2024010" y="7278"/>
                  <a:pt x="2167848" y="135705"/>
                </a:cubicBezTo>
                <a:cubicBezTo>
                  <a:pt x="2311686" y="264132"/>
                  <a:pt x="2159286" y="698214"/>
                  <a:pt x="2368194" y="834347"/>
                </a:cubicBezTo>
                <a:cubicBezTo>
                  <a:pt x="2577102" y="970480"/>
                  <a:pt x="3209819" y="954212"/>
                  <a:pt x="3421295" y="952500"/>
                </a:cubicBezTo>
              </a:path>
            </a:pathLst>
          </a:cu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a:off x="6375543" y="4006386"/>
            <a:ext cx="0" cy="870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352855" y="4245802"/>
            <a:ext cx="1143000" cy="381000"/>
          </a:xfrm>
          <a:prstGeom prst="rect">
            <a:avLst/>
          </a:prstGeom>
          <a:noFill/>
        </p:spPr>
        <p:txBody>
          <a:bodyPr wrap="square" rtlCol="0">
            <a:spAutoFit/>
          </a:bodyPr>
          <a:lstStyle/>
          <a:p>
            <a:r>
              <a:rPr lang="en-US" dirty="0"/>
              <a:t>Statistics</a:t>
            </a:r>
          </a:p>
        </p:txBody>
      </p:sp>
      <p:sp>
        <p:nvSpPr>
          <p:cNvPr id="41" name="TextBox 40"/>
          <p:cNvSpPr txBox="1"/>
          <p:nvPr/>
        </p:nvSpPr>
        <p:spPr>
          <a:xfrm>
            <a:off x="5333999" y="5029200"/>
            <a:ext cx="3022743" cy="646331"/>
          </a:xfrm>
          <a:prstGeom prst="rect">
            <a:avLst/>
          </a:prstGeom>
          <a:noFill/>
        </p:spPr>
        <p:txBody>
          <a:bodyPr wrap="square" rtlCol="0">
            <a:spAutoFit/>
          </a:bodyPr>
          <a:lstStyle/>
          <a:p>
            <a:r>
              <a:rPr lang="en-US" dirty="0"/>
              <a:t>Binding occurs at this site; </a:t>
            </a:r>
            <a:r>
              <a:rPr lang="en-US" dirty="0" err="1"/>
              <a:t>Hyp</a:t>
            </a:r>
            <a:r>
              <a:rPr lang="en-US" dirty="0"/>
              <a:t> Testing; P-value 0.0023</a:t>
            </a:r>
          </a:p>
        </p:txBody>
      </p:sp>
      <p:sp>
        <p:nvSpPr>
          <p:cNvPr id="42" name="TextBox 41"/>
          <p:cNvSpPr txBox="1"/>
          <p:nvPr/>
        </p:nvSpPr>
        <p:spPr>
          <a:xfrm>
            <a:off x="6223143" y="3096592"/>
            <a:ext cx="2133600" cy="369332"/>
          </a:xfrm>
          <a:prstGeom prst="rect">
            <a:avLst/>
          </a:prstGeom>
          <a:noFill/>
        </p:spPr>
        <p:txBody>
          <a:bodyPr wrap="square" rtlCol="0">
            <a:spAutoFit/>
          </a:bodyPr>
          <a:lstStyle/>
          <a:p>
            <a:r>
              <a:rPr lang="en-US" dirty="0"/>
              <a:t>Peak Detectors</a:t>
            </a:r>
          </a:p>
        </p:txBody>
      </p:sp>
    </p:spTree>
    <p:extLst>
      <p:ext uri="{BB962C8B-B14F-4D97-AF65-F5344CB8AC3E}">
        <p14:creationId xmlns:p14="http://schemas.microsoft.com/office/powerpoint/2010/main" val="306006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Repeats/gene structure/genes</a:t>
            </a:r>
          </a:p>
        </p:txBody>
      </p:sp>
      <p:sp>
        <p:nvSpPr>
          <p:cNvPr id="3" name="Content Placeholder 2"/>
          <p:cNvSpPr>
            <a:spLocks noGrp="1"/>
          </p:cNvSpPr>
          <p:nvPr>
            <p:ph idx="1"/>
          </p:nvPr>
        </p:nvSpPr>
        <p:spPr/>
        <p:txBody>
          <a:bodyPr>
            <a:normAutofit fontScale="92500" lnSpcReduction="10000"/>
          </a:bodyPr>
          <a:lstStyle/>
          <a:p>
            <a:r>
              <a:rPr lang="en-US" dirty="0"/>
              <a:t>Mammals</a:t>
            </a:r>
          </a:p>
          <a:p>
            <a:pPr lvl="1"/>
            <a:r>
              <a:rPr lang="en-US" dirty="0"/>
              <a:t>About 60% of genomic DNA are repeats</a:t>
            </a:r>
          </a:p>
          <a:p>
            <a:r>
              <a:rPr lang="en-US" dirty="0"/>
              <a:t>Repeats have been identified with disease</a:t>
            </a:r>
          </a:p>
          <a:p>
            <a:r>
              <a:rPr lang="en-US" dirty="0"/>
              <a:t>Key to understand why we have them or why they arise?</a:t>
            </a:r>
          </a:p>
          <a:p>
            <a:r>
              <a:rPr lang="en-US" dirty="0"/>
              <a:t>Book talks about several types of repeats</a:t>
            </a:r>
          </a:p>
          <a:p>
            <a:r>
              <a:rPr lang="en-US" dirty="0"/>
              <a:t>Book also talks about different types of genes</a:t>
            </a:r>
          </a:p>
          <a:p>
            <a:pPr lvl="1"/>
            <a:r>
              <a:rPr lang="en-US" dirty="0"/>
              <a:t>Pseudo genes etc. </a:t>
            </a:r>
          </a:p>
          <a:p>
            <a:r>
              <a:rPr lang="en-US" dirty="0"/>
              <a:t>Let us look at the gene structure in humans</a:t>
            </a:r>
          </a:p>
        </p:txBody>
      </p:sp>
    </p:spTree>
    <p:extLst>
      <p:ext uri="{BB962C8B-B14F-4D97-AF65-F5344CB8AC3E}">
        <p14:creationId xmlns:p14="http://schemas.microsoft.com/office/powerpoint/2010/main" val="3189528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Analysis of NGS of Genomic DNA</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pPr>
              <a:defRPr/>
            </a:pPr>
            <a:fld id="{C48376BE-7EC1-4E96-974E-2DA5705A2B09}"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73C57DE-288D-482D-9CBB-A0C2932D3E9B}" type="slidenum">
              <a:rPr lang="en-US" smtClean="0">
                <a:solidFill>
                  <a:prstClr val="black">
                    <a:tint val="75000"/>
                  </a:prstClr>
                </a:solidFill>
              </a:rPr>
              <a:pPr>
                <a:defRPr/>
              </a:pPr>
              <a:t>50</a:t>
            </a:fld>
            <a:endParaRPr lang="en-US">
              <a:solidFill>
                <a:prstClr val="black">
                  <a:tint val="75000"/>
                </a:prstClr>
              </a:solidFill>
            </a:endParaRPr>
          </a:p>
        </p:txBody>
      </p:sp>
    </p:spTree>
    <p:extLst>
      <p:ext uri="{BB962C8B-B14F-4D97-AF65-F5344CB8AC3E}">
        <p14:creationId xmlns:p14="http://schemas.microsoft.com/office/powerpoint/2010/main" val="2454479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Commonly used workflow is the Genome Analysis Toolkit (GATK)</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pPr>
              <a:defRPr/>
            </a:pPr>
            <a:fld id="{C48376BE-7EC1-4E96-974E-2DA5705A2B09}"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73C57DE-288D-482D-9CBB-A0C2932D3E9B}" type="slidenum">
              <a:rPr lang="en-US" smtClean="0">
                <a:solidFill>
                  <a:prstClr val="black">
                    <a:tint val="75000"/>
                  </a:prstClr>
                </a:solidFill>
              </a:rPr>
              <a:pPr>
                <a:defRPr/>
              </a:pPr>
              <a:t>51</a:t>
            </a:fld>
            <a:endParaRPr lang="en-US">
              <a:solidFill>
                <a:prstClr val="black">
                  <a:tint val="75000"/>
                </a:prstClr>
              </a:solidFill>
            </a:endParaRPr>
          </a:p>
        </p:txBody>
      </p:sp>
    </p:spTree>
    <p:extLst>
      <p:ext uri="{BB962C8B-B14F-4D97-AF65-F5344CB8AC3E}">
        <p14:creationId xmlns:p14="http://schemas.microsoft.com/office/powerpoint/2010/main" val="501195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5432197"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880931" y="955070"/>
            <a:ext cx="2971800" cy="646331"/>
          </a:xfrm>
          <a:prstGeom prst="rect">
            <a:avLst/>
          </a:prstGeom>
          <a:noFill/>
        </p:spPr>
        <p:txBody>
          <a:bodyPr wrap="square" rtlCol="0">
            <a:spAutoFit/>
          </a:bodyPr>
          <a:lstStyle/>
          <a:p>
            <a:r>
              <a:rPr lang="en-US" dirty="0"/>
              <a:t>FASTQ-Sanger/</a:t>
            </a:r>
            <a:br>
              <a:rPr lang="en-US" dirty="0"/>
            </a:br>
            <a:r>
              <a:rPr lang="en-US" dirty="0"/>
              <a:t>FASTQ-Illumina</a:t>
            </a:r>
          </a:p>
        </p:txBody>
      </p:sp>
      <p:sp>
        <p:nvSpPr>
          <p:cNvPr id="4" name="TextBox 3"/>
          <p:cNvSpPr txBox="1"/>
          <p:nvPr/>
        </p:nvSpPr>
        <p:spPr>
          <a:xfrm>
            <a:off x="5889397" y="2057400"/>
            <a:ext cx="2971800" cy="369332"/>
          </a:xfrm>
          <a:prstGeom prst="rect">
            <a:avLst/>
          </a:prstGeom>
          <a:noFill/>
        </p:spPr>
        <p:txBody>
          <a:bodyPr wrap="square" rtlCol="0">
            <a:spAutoFit/>
          </a:bodyPr>
          <a:lstStyle/>
          <a:p>
            <a:r>
              <a:rPr lang="en-US" dirty="0"/>
              <a:t>SAM/BAM </a:t>
            </a:r>
          </a:p>
        </p:txBody>
      </p:sp>
      <p:sp>
        <p:nvSpPr>
          <p:cNvPr id="5" name="TextBox 4"/>
          <p:cNvSpPr txBox="1"/>
          <p:nvPr/>
        </p:nvSpPr>
        <p:spPr>
          <a:xfrm>
            <a:off x="5889397" y="2698065"/>
            <a:ext cx="2971800" cy="369332"/>
          </a:xfrm>
          <a:prstGeom prst="rect">
            <a:avLst/>
          </a:prstGeom>
          <a:noFill/>
        </p:spPr>
        <p:txBody>
          <a:bodyPr wrap="square" rtlCol="0">
            <a:spAutoFit/>
          </a:bodyPr>
          <a:lstStyle/>
          <a:p>
            <a:r>
              <a:rPr lang="en-US" dirty="0"/>
              <a:t>VCF/BCF </a:t>
            </a:r>
          </a:p>
        </p:txBody>
      </p:sp>
    </p:spTree>
    <p:extLst>
      <p:ext uri="{BB962C8B-B14F-4D97-AF65-F5344CB8AC3E}">
        <p14:creationId xmlns:p14="http://schemas.microsoft.com/office/powerpoint/2010/main" val="3653847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p:cNvPicPr>
          <p:nvPr/>
        </p:nvPicPr>
        <p:blipFill rotWithShape="1">
          <a:blip r:embed="rId2">
            <a:extLst>
              <a:ext uri="{28A0092B-C50C-407E-A947-70E740481C1C}">
                <a14:useLocalDpi xmlns:a14="http://schemas.microsoft.com/office/drawing/2010/main" val="0"/>
              </a:ext>
            </a:extLst>
          </a:blip>
          <a:srcRect t="77507"/>
          <a:stretch/>
        </p:blipFill>
        <p:spPr bwMode="auto">
          <a:xfrm>
            <a:off x="108527" y="1143000"/>
            <a:ext cx="3787775" cy="1459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p:cNvPicPr>
            <a:picLocks noChangeAspect="1"/>
          </p:cNvPicPr>
          <p:nvPr/>
        </p:nvPicPr>
        <p:blipFill rotWithShape="1">
          <a:blip r:embed="rId2">
            <a:extLst>
              <a:ext uri="{28A0092B-C50C-407E-A947-70E740481C1C}">
                <a14:useLocalDpi xmlns:a14="http://schemas.microsoft.com/office/drawing/2010/main" val="0"/>
              </a:ext>
            </a:extLst>
          </a:blip>
          <a:srcRect l="38115" r="7289" b="65672"/>
          <a:stretch/>
        </p:blipFill>
        <p:spPr bwMode="auto">
          <a:xfrm>
            <a:off x="4953000" y="40409"/>
            <a:ext cx="3097237" cy="333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p:cNvPicPr>
            <a:picLocks noChangeAspect="1"/>
          </p:cNvPicPr>
          <p:nvPr/>
        </p:nvPicPr>
        <p:blipFill rotWithShape="1">
          <a:blip r:embed="rId2">
            <a:extLst>
              <a:ext uri="{28A0092B-C50C-407E-A947-70E740481C1C}">
                <a14:useLocalDpi xmlns:a14="http://schemas.microsoft.com/office/drawing/2010/main" val="0"/>
              </a:ext>
            </a:extLst>
          </a:blip>
          <a:srcRect t="33533" b="22456"/>
          <a:stretch/>
        </p:blipFill>
        <p:spPr bwMode="auto">
          <a:xfrm>
            <a:off x="3861666" y="3200400"/>
            <a:ext cx="4020761" cy="303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33400" y="160370"/>
            <a:ext cx="4419600" cy="646331"/>
          </a:xfrm>
          <a:prstGeom prst="rect">
            <a:avLst/>
          </a:prstGeom>
          <a:noFill/>
        </p:spPr>
        <p:txBody>
          <a:bodyPr wrap="square" rtlCol="0">
            <a:spAutoFit/>
          </a:bodyPr>
          <a:lstStyle/>
          <a:p>
            <a:r>
              <a:rPr lang="en-US" dirty="0"/>
              <a:t>GATK: Genome Analysis Toolkit   </a:t>
            </a:r>
            <a:br>
              <a:rPr lang="en-US" dirty="0"/>
            </a:br>
            <a:r>
              <a:rPr lang="en-US" dirty="0"/>
              <a:t>state-of-the-art workflow</a:t>
            </a:r>
          </a:p>
        </p:txBody>
      </p:sp>
    </p:spTree>
    <p:extLst>
      <p:ext uri="{BB962C8B-B14F-4D97-AF65-F5344CB8AC3E}">
        <p14:creationId xmlns:p14="http://schemas.microsoft.com/office/powerpoint/2010/main" val="3948838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Sequencing Project Steps</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pPr>
              <a:defRPr/>
            </a:pPr>
            <a:fld id="{C48376BE-7EC1-4E96-974E-2DA5705A2B09}"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73C57DE-288D-482D-9CBB-A0C2932D3E9B}" type="slidenum">
              <a:rPr lang="en-US" smtClean="0">
                <a:solidFill>
                  <a:prstClr val="black">
                    <a:tint val="75000"/>
                  </a:prstClr>
                </a:solidFill>
              </a:rPr>
              <a:pPr>
                <a:defRPr/>
              </a:pPr>
              <a:t>54</a:t>
            </a:fld>
            <a:endParaRPr lang="en-US">
              <a:solidFill>
                <a:prstClr val="black">
                  <a:tint val="75000"/>
                </a:prstClr>
              </a:solidFill>
            </a:endParaRPr>
          </a:p>
        </p:txBody>
      </p:sp>
    </p:spTree>
    <p:extLst>
      <p:ext uri="{BB962C8B-B14F-4D97-AF65-F5344CB8AC3E}">
        <p14:creationId xmlns:p14="http://schemas.microsoft.com/office/powerpoint/2010/main" val="1617498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04800" y="76200"/>
            <a:ext cx="8520600" cy="763600"/>
          </a:xfrm>
          <a:prstGeom prst="rect">
            <a:avLst/>
          </a:prstGeom>
        </p:spPr>
        <p:txBody>
          <a:bodyPr lIns="91425" tIns="91425" rIns="91425" bIns="91425" anchor="t" anchorCtr="0">
            <a:noAutofit/>
          </a:bodyPr>
          <a:lstStyle/>
          <a:p>
            <a:pPr marL="228600" lvl="0">
              <a:spcBef>
                <a:spcPts val="0"/>
              </a:spcBef>
            </a:pPr>
            <a:r>
              <a:rPr lang="en" u="sng" dirty="0">
                <a:solidFill>
                  <a:schemeClr val="accent6">
                    <a:lumMod val="50000"/>
                  </a:schemeClr>
                </a:solidFill>
              </a:rPr>
              <a:t>1. Sample Data</a:t>
            </a:r>
          </a:p>
        </p:txBody>
      </p:sp>
      <p:sp>
        <p:nvSpPr>
          <p:cNvPr id="138" name="Shape 138"/>
          <p:cNvSpPr txBox="1">
            <a:spLocks noGrp="1"/>
          </p:cNvSpPr>
          <p:nvPr>
            <p:ph type="body" idx="1"/>
          </p:nvPr>
        </p:nvSpPr>
        <p:spPr>
          <a:xfrm>
            <a:off x="304800" y="838200"/>
            <a:ext cx="8520600" cy="5562600"/>
          </a:xfrm>
          <a:prstGeom prst="rect">
            <a:avLst/>
          </a:prstGeom>
        </p:spPr>
        <p:txBody>
          <a:bodyPr lIns="91425" tIns="91425" rIns="91425" bIns="91425" anchor="t" anchorCtr="0">
            <a:noAutofit/>
          </a:bodyPr>
          <a:lstStyle/>
          <a:p>
            <a:pPr lvl="0" rtl="0">
              <a:spcBef>
                <a:spcPts val="0"/>
              </a:spcBef>
              <a:buNone/>
            </a:pPr>
            <a:r>
              <a:rPr lang="en" dirty="0"/>
              <a:t>Two steps</a:t>
            </a:r>
          </a:p>
          <a:p>
            <a:pPr marL="457200" lvl="0" indent="-228600" rtl="0">
              <a:spcBef>
                <a:spcPts val="0"/>
              </a:spcBef>
              <a:buAutoNum type="arabicParenR"/>
            </a:pPr>
            <a:r>
              <a:rPr lang="en" dirty="0"/>
              <a:t>Sample Preparation</a:t>
            </a:r>
          </a:p>
          <a:p>
            <a:pPr marL="914400" lvl="1" indent="-228600" rtl="0">
              <a:spcBef>
                <a:spcPts val="0"/>
              </a:spcBef>
              <a:buAutoNum type="alphaLcParenR"/>
            </a:pPr>
            <a:r>
              <a:rPr lang="en" dirty="0"/>
              <a:t>WGS: DNA → fragments (~300 bp) </a:t>
            </a:r>
          </a:p>
          <a:p>
            <a:pPr marL="914400" lvl="1" indent="-228600" rtl="0">
              <a:spcBef>
                <a:spcPts val="0"/>
              </a:spcBef>
              <a:buAutoNum type="alphaLcParenR"/>
            </a:pPr>
            <a:r>
              <a:rPr lang="en" dirty="0"/>
              <a:t>Whole Exome Sequencing (WES): Exonic regions are enriched (or captured) and isolated</a:t>
            </a:r>
          </a:p>
          <a:p>
            <a:pPr marL="914400" lvl="1" indent="-228600" rtl="0">
              <a:spcBef>
                <a:spcPts val="0"/>
              </a:spcBef>
              <a:buAutoNum type="alphaLcParenR"/>
            </a:pPr>
            <a:r>
              <a:rPr lang="en" dirty="0"/>
              <a:t>Patient consent and privacy are important (more on this on the book)</a:t>
            </a:r>
            <a:br>
              <a:rPr lang="en" dirty="0"/>
            </a:br>
            <a:endParaRPr lang="en" dirty="0"/>
          </a:p>
          <a:p>
            <a:pPr marL="457200" lvl="0" indent="-228600" rtl="0">
              <a:spcBef>
                <a:spcPts val="0"/>
              </a:spcBef>
              <a:buAutoNum type="arabicParenR"/>
            </a:pPr>
            <a:r>
              <a:rPr lang="en" dirty="0"/>
              <a:t>Library Creation </a:t>
            </a:r>
          </a:p>
          <a:p>
            <a:pPr marL="914400" lvl="1" indent="-228600" rtl="0">
              <a:spcBef>
                <a:spcPts val="0"/>
              </a:spcBef>
              <a:buAutoNum type="alphaLcParenR"/>
            </a:pPr>
            <a:r>
              <a:rPr lang="en" dirty="0"/>
              <a:t> 5’ and 3’ Adapter ligation or paired-end sequence fragments</a:t>
            </a:r>
          </a:p>
          <a:p>
            <a:pPr marL="1314450" lvl="2">
              <a:buAutoNum type="alphaLcParenR"/>
            </a:pPr>
            <a:r>
              <a:rPr lang="en-US" dirty="0"/>
              <a:t>I</a:t>
            </a:r>
            <a:r>
              <a:rPr lang="en" dirty="0"/>
              <a:t>nsertion or deletion can be identified</a:t>
            </a:r>
          </a:p>
          <a:p>
            <a:pPr marL="914400" lvl="1" indent="-228600" rtl="0">
              <a:spcBef>
                <a:spcPts val="0"/>
              </a:spcBef>
              <a:buAutoNum type="alphaLcParenR"/>
            </a:pPr>
            <a:r>
              <a:rPr lang="en" dirty="0"/>
              <a:t> Fragments are amplified and gel-purified</a:t>
            </a:r>
          </a:p>
        </p:txBody>
      </p:sp>
    </p:spTree>
    <p:extLst>
      <p:ext uri="{BB962C8B-B14F-4D97-AF65-F5344CB8AC3E}">
        <p14:creationId xmlns:p14="http://schemas.microsoft.com/office/powerpoint/2010/main" val="1971329475"/>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Paired-end sequencing </a:t>
            </a:r>
          </a:p>
        </p:txBody>
      </p:sp>
      <p:sp>
        <p:nvSpPr>
          <p:cNvPr id="3" name="TextBox 2"/>
          <p:cNvSpPr txBox="1"/>
          <p:nvPr/>
        </p:nvSpPr>
        <p:spPr>
          <a:xfrm>
            <a:off x="304800" y="1131455"/>
            <a:ext cx="7391400" cy="923330"/>
          </a:xfrm>
          <a:prstGeom prst="rect">
            <a:avLst/>
          </a:prstGeom>
          <a:noFill/>
        </p:spPr>
        <p:txBody>
          <a:bodyPr wrap="square" rtlCol="0">
            <a:spAutoFit/>
          </a:bodyPr>
          <a:lstStyle/>
          <a:p>
            <a:r>
              <a:rPr lang="en-US" dirty="0"/>
              <a:t>Copyright figure from Illumina</a:t>
            </a:r>
            <a:br>
              <a:rPr lang="en-US" dirty="0"/>
            </a:br>
            <a:r>
              <a:rPr lang="en-US" dirty="0">
                <a:hlinkClick r:id="rId3"/>
              </a:rPr>
              <a:t>http://www.illumina.com/technology/next-generation-sequencing/paired-end-sequencing_assay.html</a:t>
            </a:r>
            <a:r>
              <a:rPr lang="en-US" dirty="0"/>
              <a:t> </a:t>
            </a:r>
          </a:p>
        </p:txBody>
      </p:sp>
      <p:pic>
        <p:nvPicPr>
          <p:cNvPr id="4" name="Picture 3"/>
          <p:cNvPicPr>
            <a:picLocks noChangeAspect="1"/>
          </p:cNvPicPr>
          <p:nvPr/>
        </p:nvPicPr>
        <p:blipFill>
          <a:blip r:embed="rId4"/>
          <a:stretch>
            <a:fillRect/>
          </a:stretch>
        </p:blipFill>
        <p:spPr>
          <a:xfrm>
            <a:off x="304800" y="2054785"/>
            <a:ext cx="7619048" cy="3542857"/>
          </a:xfrm>
          <a:prstGeom prst="rect">
            <a:avLst/>
          </a:prstGeom>
        </p:spPr>
      </p:pic>
      <p:sp>
        <p:nvSpPr>
          <p:cNvPr id="5" name="TextBox 4"/>
          <p:cNvSpPr txBox="1"/>
          <p:nvPr/>
        </p:nvSpPr>
        <p:spPr>
          <a:xfrm>
            <a:off x="762000" y="5715000"/>
            <a:ext cx="7924800" cy="369332"/>
          </a:xfrm>
          <a:prstGeom prst="rect">
            <a:avLst/>
          </a:prstGeom>
          <a:noFill/>
        </p:spPr>
        <p:txBody>
          <a:bodyPr wrap="square" rtlCol="0">
            <a:spAutoFit/>
          </a:bodyPr>
          <a:lstStyle/>
          <a:p>
            <a:r>
              <a:rPr lang="en-US" dirty="0"/>
              <a:t>Paired-end can give us clues on repeat regions and/or insertions</a:t>
            </a:r>
          </a:p>
        </p:txBody>
      </p:sp>
    </p:spTree>
    <p:extLst>
      <p:ext uri="{BB962C8B-B14F-4D97-AF65-F5344CB8AC3E}">
        <p14:creationId xmlns:p14="http://schemas.microsoft.com/office/powerpoint/2010/main" val="2311185269"/>
      </p:ext>
    </p:extLst>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Illumina Paired-end</a:t>
            </a:r>
          </a:p>
        </p:txBody>
      </p:sp>
      <p:sp>
        <p:nvSpPr>
          <p:cNvPr id="3" name="TextBox 2"/>
          <p:cNvSpPr txBox="1"/>
          <p:nvPr/>
        </p:nvSpPr>
        <p:spPr>
          <a:xfrm>
            <a:off x="685800" y="1981200"/>
            <a:ext cx="6400800" cy="1477328"/>
          </a:xfrm>
          <a:prstGeom prst="rect">
            <a:avLst/>
          </a:prstGeom>
          <a:noFill/>
        </p:spPr>
        <p:txBody>
          <a:bodyPr wrap="square" rtlCol="0">
            <a:spAutoFit/>
          </a:bodyPr>
          <a:lstStyle/>
          <a:p>
            <a:r>
              <a:rPr lang="en-US" dirty="0"/>
              <a:t>--------[f-180bp]--------</a:t>
            </a:r>
            <a:r>
              <a:rPr lang="en-US" dirty="0">
                <a:sym typeface="Wingdings" panose="05000000000000000000" pitchFamily="2" charset="2"/>
              </a:rPr>
              <a:t>--&gt;</a:t>
            </a:r>
          </a:p>
          <a:p>
            <a:r>
              <a:rPr lang="en-US" dirty="0">
                <a:sym typeface="Wingdings" panose="05000000000000000000" pitchFamily="2" charset="2"/>
              </a:rPr>
              <a:t>-------[r1]----&gt;</a:t>
            </a:r>
          </a:p>
          <a:p>
            <a:r>
              <a:rPr lang="en-US" dirty="0">
                <a:sym typeface="Wingdings" panose="05000000000000000000" pitchFamily="2" charset="2"/>
              </a:rPr>
              <a:t>                 &lt;-------[r2]----</a:t>
            </a:r>
          </a:p>
          <a:p>
            <a:r>
              <a:rPr lang="en-US" dirty="0">
                <a:sym typeface="Wingdings" panose="05000000000000000000" pitchFamily="2" charset="2"/>
              </a:rPr>
              <a:t>-------------------------------------[f-350bp]---------------------&gt;</a:t>
            </a:r>
          </a:p>
          <a:p>
            <a:r>
              <a:rPr lang="en-US" dirty="0">
                <a:sym typeface="Wingdings" panose="05000000000000000000" pitchFamily="2" charset="2"/>
              </a:rPr>
              <a:t>--------[r1]----&gt;                                                    &lt;--------------</a:t>
            </a:r>
            <a:endParaRPr lang="en-US" dirty="0"/>
          </a:p>
        </p:txBody>
      </p:sp>
      <p:sp>
        <p:nvSpPr>
          <p:cNvPr id="4" name="TextBox 3"/>
          <p:cNvSpPr txBox="1"/>
          <p:nvPr/>
        </p:nvSpPr>
        <p:spPr>
          <a:xfrm>
            <a:off x="685800" y="3886200"/>
            <a:ext cx="5715000" cy="2862322"/>
          </a:xfrm>
          <a:prstGeom prst="rect">
            <a:avLst/>
          </a:prstGeom>
          <a:noFill/>
        </p:spPr>
        <p:txBody>
          <a:bodyPr wrap="square" rtlCol="0">
            <a:spAutoFit/>
          </a:bodyPr>
          <a:lstStyle/>
          <a:p>
            <a:r>
              <a:rPr lang="en-US" dirty="0"/>
              <a:t>Assumption:</a:t>
            </a:r>
          </a:p>
          <a:p>
            <a:r>
              <a:rPr lang="en-US" dirty="0"/>
              <a:t>The initial DNA fragments are longer than your actual reads</a:t>
            </a:r>
          </a:p>
          <a:p>
            <a:r>
              <a:rPr lang="en-US" dirty="0"/>
              <a:t>You will be sequencing both its ends</a:t>
            </a:r>
          </a:p>
          <a:p>
            <a:r>
              <a:rPr lang="en-US" dirty="0"/>
              <a:t>The approach will result in 2 reads/fragment</a:t>
            </a:r>
          </a:p>
          <a:p>
            <a:r>
              <a:rPr lang="en-US" dirty="0"/>
              <a:t>(1 in forward and 1 in reverse)</a:t>
            </a:r>
          </a:p>
          <a:p>
            <a:r>
              <a:rPr lang="en-US" dirty="0"/>
              <a:t>Note that the forward and reverse doesn’t have to overlap</a:t>
            </a:r>
          </a:p>
          <a:p>
            <a:endParaRPr lang="en-US" dirty="0"/>
          </a:p>
          <a:p>
            <a:r>
              <a:rPr lang="en-US" dirty="0"/>
              <a:t>There will be 2 </a:t>
            </a:r>
            <a:r>
              <a:rPr lang="en-US" dirty="0" err="1"/>
              <a:t>fastq</a:t>
            </a:r>
            <a:r>
              <a:rPr lang="en-US" dirty="0"/>
              <a:t> files </a:t>
            </a:r>
          </a:p>
          <a:p>
            <a:r>
              <a:rPr lang="en-US" dirty="0"/>
              <a:t>One contain all “r1” reads and the second one will contain</a:t>
            </a:r>
            <a:br>
              <a:rPr lang="en-US" dirty="0"/>
            </a:br>
            <a:r>
              <a:rPr lang="en-US" dirty="0"/>
              <a:t>“r2” reads</a:t>
            </a:r>
          </a:p>
        </p:txBody>
      </p:sp>
      <p:sp>
        <p:nvSpPr>
          <p:cNvPr id="5" name="TextBox 4"/>
          <p:cNvSpPr txBox="1"/>
          <p:nvPr/>
        </p:nvSpPr>
        <p:spPr>
          <a:xfrm>
            <a:off x="6705600" y="4191000"/>
            <a:ext cx="2209800" cy="2308324"/>
          </a:xfrm>
          <a:prstGeom prst="rect">
            <a:avLst/>
          </a:prstGeom>
          <a:solidFill>
            <a:schemeClr val="accent6">
              <a:lumMod val="40000"/>
              <a:lumOff val="60000"/>
            </a:schemeClr>
          </a:solidFill>
        </p:spPr>
        <p:txBody>
          <a:bodyPr wrap="square" rtlCol="0">
            <a:spAutoFit/>
          </a:bodyPr>
          <a:lstStyle/>
          <a:p>
            <a:r>
              <a:rPr lang="en-US" dirty="0"/>
              <a:t>For example, </a:t>
            </a:r>
          </a:p>
          <a:p>
            <a:r>
              <a:rPr lang="en-US" dirty="0"/>
              <a:t>If the second read</a:t>
            </a:r>
          </a:p>
          <a:p>
            <a:r>
              <a:rPr lang="en-US" dirty="0"/>
              <a:t>Says,</a:t>
            </a:r>
          </a:p>
          <a:p>
            <a:endParaRPr lang="en-US" dirty="0"/>
          </a:p>
          <a:p>
            <a:r>
              <a:rPr lang="en-US" dirty="0"/>
              <a:t>ATGCCCG </a:t>
            </a:r>
          </a:p>
          <a:p>
            <a:r>
              <a:rPr lang="en-US" dirty="0"/>
              <a:t>It means </a:t>
            </a:r>
          </a:p>
          <a:p>
            <a:r>
              <a:rPr lang="en-US" dirty="0"/>
              <a:t>CGGGCAT in the forward direction</a:t>
            </a:r>
          </a:p>
        </p:txBody>
      </p:sp>
    </p:spTree>
    <p:extLst>
      <p:ext uri="{BB962C8B-B14F-4D97-AF65-F5344CB8AC3E}">
        <p14:creationId xmlns:p14="http://schemas.microsoft.com/office/powerpoint/2010/main" val="3614695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9067800" cy="1143000"/>
          </a:xfrm>
        </p:spPr>
        <p:txBody>
          <a:bodyPr/>
          <a:lstStyle/>
          <a:p>
            <a:r>
              <a:rPr lang="en-US" sz="3600" dirty="0"/>
              <a:t>Paired-end (or closely related mate-pair) reads</a:t>
            </a:r>
          </a:p>
        </p:txBody>
      </p:sp>
      <p:sp>
        <p:nvSpPr>
          <p:cNvPr id="3" name="Date Placeholder 2"/>
          <p:cNvSpPr>
            <a:spLocks noGrp="1"/>
          </p:cNvSpPr>
          <p:nvPr>
            <p:ph type="dt" sz="half" idx="10"/>
          </p:nvPr>
        </p:nvSpPr>
        <p:spPr/>
        <p:txBody>
          <a:bodyPr/>
          <a:lstStyle/>
          <a:p>
            <a:pPr>
              <a:defRPr/>
            </a:pPr>
            <a:fld id="{130BA471-7BE6-4097-8DF7-DC9E44CA2C2A}" type="datetime1">
              <a:rPr lang="en-US" smtClean="0">
                <a:solidFill>
                  <a:prstClr val="black">
                    <a:tint val="75000"/>
                  </a:prstClr>
                </a:solidFill>
              </a:rPr>
              <a:pPr>
                <a:defRPr/>
              </a:pPr>
              <a:t>4/14/2018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5" name="Slide Number Placeholder 4"/>
          <p:cNvSpPr>
            <a:spLocks noGrp="1"/>
          </p:cNvSpPr>
          <p:nvPr>
            <p:ph type="sldNum" sz="quarter" idx="12"/>
          </p:nvPr>
        </p:nvSpPr>
        <p:spPr/>
        <p:txBody>
          <a:bodyPr/>
          <a:lstStyle/>
          <a:p>
            <a:pPr>
              <a:defRPr/>
            </a:pPr>
            <a:fld id="{601C58E7-A07A-468A-8745-DD42767729E3}" type="slidenum">
              <a:rPr lang="en-US" smtClean="0">
                <a:solidFill>
                  <a:prstClr val="black">
                    <a:tint val="75000"/>
                  </a:prstClr>
                </a:solidFill>
              </a:rPr>
              <a:pPr>
                <a:defRPr/>
              </a:pPr>
              <a:t>58</a:t>
            </a:fld>
            <a:endParaRPr lang="en-US">
              <a:solidFill>
                <a:prstClr val="black">
                  <a:tint val="75000"/>
                </a:prstClr>
              </a:solidFill>
            </a:endParaRPr>
          </a:p>
        </p:txBody>
      </p:sp>
      <p:sp>
        <p:nvSpPr>
          <p:cNvPr id="6" name="Rectangle 5"/>
          <p:cNvSpPr/>
          <p:nvPr/>
        </p:nvSpPr>
        <p:spPr>
          <a:xfrm>
            <a:off x="0" y="881828"/>
            <a:ext cx="5410200" cy="3477875"/>
          </a:xfrm>
          <a:prstGeom prst="rect">
            <a:avLst/>
          </a:prstGeom>
        </p:spPr>
        <p:txBody>
          <a:bodyPr wrap="square">
            <a:spAutoFit/>
          </a:bodyPr>
          <a:lstStyle/>
          <a:p>
            <a:r>
              <a:rPr lang="en-US" sz="1100" b="1" dirty="0">
                <a:solidFill>
                  <a:schemeClr val="accent6">
                    <a:lumMod val="50000"/>
                  </a:schemeClr>
                </a:solidFill>
                <a:latin typeface="Courier New" panose="02070309020205020404" pitchFamily="49" charset="0"/>
                <a:cs typeface="Courier New" panose="02070309020205020404" pitchFamily="49" charset="0"/>
              </a:rPr>
              <a:t>File 1</a:t>
            </a:r>
          </a:p>
          <a:p>
            <a:endParaRPr lang="en-US" sz="1100" b="1" dirty="0">
              <a:solidFill>
                <a:schemeClr val="accent6">
                  <a:lumMod val="50000"/>
                </a:schemeClr>
              </a:solidFill>
              <a:latin typeface="Courier New" panose="02070309020205020404" pitchFamily="49" charset="0"/>
              <a:cs typeface="Courier New" panose="02070309020205020404" pitchFamily="49" charset="0"/>
            </a:endParaRPr>
          </a:p>
          <a:p>
            <a:r>
              <a:rPr lang="en-US" sz="1100" b="1" dirty="0">
                <a:solidFill>
                  <a:schemeClr val="accent6">
                    <a:lumMod val="50000"/>
                  </a:schemeClr>
                </a:solidFill>
                <a:latin typeface="Courier New" panose="02070309020205020404" pitchFamily="49" charset="0"/>
                <a:cs typeface="Courier New" panose="02070309020205020404" pitchFamily="49" charset="0"/>
              </a:rPr>
              <a:t> @M02286:19:000000000-AA549:1:1101:12677:1273 1:N:0:23</a:t>
            </a:r>
          </a:p>
          <a:p>
            <a:r>
              <a:rPr lang="en-US" sz="1100" b="1" dirty="0">
                <a:solidFill>
                  <a:schemeClr val="accent6">
                    <a:lumMod val="50000"/>
                  </a:schemeClr>
                </a:solidFill>
                <a:latin typeface="Courier New" panose="02070309020205020404" pitchFamily="49" charset="0"/>
                <a:cs typeface="Courier New" panose="02070309020205020404" pitchFamily="49" charset="0"/>
              </a:rPr>
              <a:t> CCTACGGGTGGCAGCAGTGAGGAATATTGGTCAATGGACGGAAGTCT</a:t>
            </a:r>
          </a:p>
          <a:p>
            <a:r>
              <a:rPr lang="en-US" sz="1100" b="1" dirty="0">
                <a:solidFill>
                  <a:schemeClr val="accent6">
                    <a:lumMod val="50000"/>
                  </a:schemeClr>
                </a:solidFill>
                <a:latin typeface="Courier New" panose="02070309020205020404" pitchFamily="49" charset="0"/>
                <a:cs typeface="Courier New" panose="02070309020205020404" pitchFamily="49" charset="0"/>
              </a:rPr>
              <a:t> +</a:t>
            </a:r>
          </a:p>
          <a:p>
            <a:r>
              <a:rPr lang="en-US" sz="1100" b="1" dirty="0">
                <a:solidFill>
                  <a:schemeClr val="accent6">
                    <a:lumMod val="50000"/>
                  </a:schemeClr>
                </a:solidFill>
                <a:latin typeface="Courier New" panose="02070309020205020404" pitchFamily="49" charset="0"/>
                <a:cs typeface="Courier New" panose="02070309020205020404" pitchFamily="49" charset="0"/>
              </a:rPr>
              <a:t> ABC8C,:@F:CE8,B-,C,-6-9-C,CE9-CC--C-&lt;-C++,,+;CE</a:t>
            </a:r>
          </a:p>
          <a:p>
            <a:r>
              <a:rPr lang="en-US" sz="1100" b="1" dirty="0">
                <a:solidFill>
                  <a:schemeClr val="accent6">
                    <a:lumMod val="50000"/>
                  </a:schemeClr>
                </a:solidFill>
                <a:latin typeface="Courier New" panose="02070309020205020404" pitchFamily="49" charset="0"/>
                <a:cs typeface="Courier New" panose="02070309020205020404" pitchFamily="49" charset="0"/>
              </a:rPr>
              <a:t> @M02286:19:000000000-AA549:1:1101:15048:1299 1:N:0:23</a:t>
            </a:r>
          </a:p>
          <a:p>
            <a:r>
              <a:rPr lang="en-US" sz="1100" b="1" dirty="0">
                <a:solidFill>
                  <a:schemeClr val="accent6">
                    <a:lumMod val="50000"/>
                  </a:schemeClr>
                </a:solidFill>
                <a:latin typeface="Courier New" panose="02070309020205020404" pitchFamily="49" charset="0"/>
                <a:cs typeface="Courier New" panose="02070309020205020404" pitchFamily="49" charset="0"/>
              </a:rPr>
              <a:t> CCTACGGGTGGCTGCAGTGAGGAATATTGGACAATGGTCGGAAGACT</a:t>
            </a:r>
          </a:p>
          <a:p>
            <a:r>
              <a:rPr lang="en-US" sz="1100" b="1" dirty="0">
                <a:solidFill>
                  <a:schemeClr val="accent6">
                    <a:lumMod val="50000"/>
                  </a:schemeClr>
                </a:solidFill>
                <a:latin typeface="Courier New" panose="02070309020205020404" pitchFamily="49" charset="0"/>
                <a:cs typeface="Courier New" panose="02070309020205020404" pitchFamily="49" charset="0"/>
              </a:rPr>
              <a:t> +</a:t>
            </a:r>
          </a:p>
          <a:p>
            <a:r>
              <a:rPr lang="en-US" sz="1100" b="1" dirty="0">
                <a:solidFill>
                  <a:schemeClr val="accent6">
                    <a:lumMod val="50000"/>
                  </a:schemeClr>
                </a:solidFill>
                <a:latin typeface="Courier New" panose="02070309020205020404" pitchFamily="49" charset="0"/>
                <a:cs typeface="Courier New" panose="02070309020205020404" pitchFamily="49" charset="0"/>
              </a:rPr>
              <a:t> ABC@CC77CFCEG;F9&lt;F89&lt;9--C,CE,--C-6C-,CE:++7:,CF</a:t>
            </a:r>
          </a:p>
          <a:p>
            <a:r>
              <a:rPr lang="en-US" sz="1100" b="1" dirty="0">
                <a:solidFill>
                  <a:schemeClr val="accent3">
                    <a:lumMod val="50000"/>
                  </a:schemeClr>
                </a:solidFill>
                <a:latin typeface="Courier New" panose="02070309020205020404" pitchFamily="49" charset="0"/>
                <a:cs typeface="Courier New" panose="02070309020205020404" pitchFamily="49" charset="0"/>
              </a:rPr>
              <a:t>File 2</a:t>
            </a:r>
          </a:p>
          <a:p>
            <a:endParaRPr lang="en-US" sz="1100" b="1" dirty="0">
              <a:solidFill>
                <a:schemeClr val="accent3">
                  <a:lumMod val="50000"/>
                </a:schemeClr>
              </a:solidFill>
              <a:latin typeface="Courier New" panose="02070309020205020404" pitchFamily="49" charset="0"/>
              <a:cs typeface="Courier New" panose="02070309020205020404" pitchFamily="49" charset="0"/>
            </a:endParaRPr>
          </a:p>
          <a:p>
            <a:r>
              <a:rPr lang="en-US" sz="1100" b="1" dirty="0">
                <a:solidFill>
                  <a:schemeClr val="accent3">
                    <a:lumMod val="50000"/>
                  </a:schemeClr>
                </a:solidFill>
                <a:latin typeface="Courier New" panose="02070309020205020404" pitchFamily="49" charset="0"/>
                <a:cs typeface="Courier New" panose="02070309020205020404" pitchFamily="49" charset="0"/>
              </a:rPr>
              <a:t>@M02286:19:000000000-AA549:1:1101:12677:1273 2:N:0:23</a:t>
            </a:r>
          </a:p>
          <a:p>
            <a:r>
              <a:rPr lang="en-US" sz="1100" b="1" dirty="0">
                <a:solidFill>
                  <a:schemeClr val="accent3">
                    <a:lumMod val="50000"/>
                  </a:schemeClr>
                </a:solidFill>
                <a:latin typeface="Courier New" panose="02070309020205020404" pitchFamily="49" charset="0"/>
                <a:cs typeface="Courier New" panose="02070309020205020404" pitchFamily="49" charset="0"/>
              </a:rPr>
              <a:t>CACTACCCGTGTATCTAATCCTGTTTGATACCCGCACCTTCGAGCTTA</a:t>
            </a:r>
          </a:p>
          <a:p>
            <a:r>
              <a:rPr lang="en-US" sz="1100" b="1" dirty="0">
                <a:solidFill>
                  <a:schemeClr val="accent3">
                    <a:lumMod val="50000"/>
                  </a:schemeClr>
                </a:solidFill>
                <a:latin typeface="Courier New" panose="02070309020205020404" pitchFamily="49" charset="0"/>
                <a:cs typeface="Courier New" panose="02070309020205020404" pitchFamily="49" charset="0"/>
              </a:rPr>
              <a:t>+</a:t>
            </a:r>
          </a:p>
          <a:p>
            <a:r>
              <a:rPr lang="en-US" sz="1100" b="1" dirty="0">
                <a:solidFill>
                  <a:schemeClr val="accent3">
                    <a:lumMod val="50000"/>
                  </a:schemeClr>
                </a:solidFill>
                <a:latin typeface="Courier New" panose="02070309020205020404" pitchFamily="49" charset="0"/>
                <a:cs typeface="Courier New" panose="02070309020205020404" pitchFamily="49" charset="0"/>
              </a:rPr>
              <a:t>--8A,CCE+,,;,&lt;CC,,&lt;CE@,CFD,,C,CFF+@+@CCEF,,,B+C,</a:t>
            </a:r>
          </a:p>
          <a:p>
            <a:r>
              <a:rPr lang="en-US" sz="1100" b="1" dirty="0">
                <a:solidFill>
                  <a:schemeClr val="accent3">
                    <a:lumMod val="50000"/>
                  </a:schemeClr>
                </a:solidFill>
                <a:latin typeface="Courier New" panose="02070309020205020404" pitchFamily="49" charset="0"/>
                <a:cs typeface="Courier New" panose="02070309020205020404" pitchFamily="49" charset="0"/>
              </a:rPr>
              <a:t>@M02286:19:000000000-AA549:1:1101:15048:1299 2:N:0:23</a:t>
            </a:r>
          </a:p>
          <a:p>
            <a:r>
              <a:rPr lang="en-US" sz="1100" b="1" dirty="0">
                <a:solidFill>
                  <a:schemeClr val="accent3">
                    <a:lumMod val="50000"/>
                  </a:schemeClr>
                </a:solidFill>
                <a:latin typeface="Courier New" panose="02070309020205020404" pitchFamily="49" charset="0"/>
                <a:cs typeface="Courier New" panose="02070309020205020404" pitchFamily="49" charset="0"/>
              </a:rPr>
              <a:t>CACTACCGGGGTATCTAATCCTGTTCGCTCCCCACGCTTTCGTCCATC</a:t>
            </a:r>
          </a:p>
          <a:p>
            <a:r>
              <a:rPr lang="en-US" sz="1100" b="1" dirty="0">
                <a:solidFill>
                  <a:schemeClr val="accent3">
                    <a:lumMod val="50000"/>
                  </a:schemeClr>
                </a:solidFill>
                <a:latin typeface="Courier New" panose="02070309020205020404" pitchFamily="49" charset="0"/>
                <a:cs typeface="Courier New" panose="02070309020205020404" pitchFamily="49" charset="0"/>
              </a:rPr>
              <a:t>+</a:t>
            </a:r>
          </a:p>
          <a:p>
            <a:r>
              <a:rPr lang="en-US" sz="1100" b="1" dirty="0">
                <a:solidFill>
                  <a:schemeClr val="accent3">
                    <a:lumMod val="50000"/>
                  </a:schemeClr>
                </a:solidFill>
                <a:latin typeface="Courier New" panose="02070309020205020404" pitchFamily="49" charset="0"/>
                <a:cs typeface="Courier New" panose="02070309020205020404" pitchFamily="49" charset="0"/>
              </a:rPr>
              <a:t>-6AC,EE@::CF7CFF&lt;&lt;FFGGDFFF,@FGGGG?F7FEGGGDEFF&gt;FF</a:t>
            </a:r>
          </a:p>
        </p:txBody>
      </p:sp>
      <p:sp>
        <p:nvSpPr>
          <p:cNvPr id="7" name="TextBox 6"/>
          <p:cNvSpPr txBox="1"/>
          <p:nvPr/>
        </p:nvSpPr>
        <p:spPr>
          <a:xfrm>
            <a:off x="5257800" y="1378497"/>
            <a:ext cx="2209800" cy="646331"/>
          </a:xfrm>
          <a:prstGeom prst="rect">
            <a:avLst/>
          </a:prstGeom>
          <a:noFill/>
        </p:spPr>
        <p:txBody>
          <a:bodyPr wrap="square" rtlCol="0">
            <a:spAutoFit/>
          </a:bodyPr>
          <a:lstStyle/>
          <a:p>
            <a:r>
              <a:rPr lang="en-US" dirty="0"/>
              <a:t>Note the same ID in both read files</a:t>
            </a:r>
          </a:p>
        </p:txBody>
      </p:sp>
      <p:sp>
        <p:nvSpPr>
          <p:cNvPr id="8" name="Rectangle 7"/>
          <p:cNvSpPr/>
          <p:nvPr/>
        </p:nvSpPr>
        <p:spPr>
          <a:xfrm>
            <a:off x="4610100" y="3553274"/>
            <a:ext cx="4613564" cy="2800767"/>
          </a:xfrm>
          <a:prstGeom prst="rect">
            <a:avLst/>
          </a:prstGeom>
        </p:spPr>
        <p:txBody>
          <a:bodyPr wrap="square">
            <a:spAutoFit/>
          </a:bodyPr>
          <a:lstStyle/>
          <a:p>
            <a:r>
              <a:rPr lang="en-US" sz="1100" b="1" dirty="0">
                <a:solidFill>
                  <a:schemeClr val="accent1">
                    <a:lumMod val="50000"/>
                  </a:schemeClr>
                </a:solidFill>
                <a:latin typeface="Courier New" panose="02070309020205020404" pitchFamily="49" charset="0"/>
                <a:cs typeface="Courier New" panose="02070309020205020404" pitchFamily="49" charset="0"/>
              </a:rPr>
              <a:t>@1/1</a:t>
            </a:r>
          </a:p>
          <a:p>
            <a:r>
              <a:rPr lang="en-US" sz="1100" b="1" dirty="0">
                <a:solidFill>
                  <a:schemeClr val="accent1">
                    <a:lumMod val="50000"/>
                  </a:schemeClr>
                </a:solidFill>
                <a:latin typeface="Courier New" panose="02070309020205020404" pitchFamily="49" charset="0"/>
                <a:cs typeface="Courier New" panose="02070309020205020404" pitchFamily="49" charset="0"/>
              </a:rPr>
              <a:t>AGGGATGTGTTAGGGTTAGGGTTAGGGTTAGGGTTAGGGTTAGGGTTA</a:t>
            </a:r>
          </a:p>
          <a:p>
            <a:r>
              <a:rPr lang="en-US" sz="1100" b="1" dirty="0">
                <a:solidFill>
                  <a:schemeClr val="accent1">
                    <a:lumMod val="50000"/>
                  </a:schemeClr>
                </a:solidFill>
                <a:latin typeface="Courier New" panose="02070309020205020404" pitchFamily="49" charset="0"/>
                <a:cs typeface="Courier New" panose="02070309020205020404" pitchFamily="49" charset="0"/>
              </a:rPr>
              <a:t>+</a:t>
            </a:r>
          </a:p>
          <a:p>
            <a:r>
              <a:rPr lang="en-US" sz="1100" b="1" dirty="0">
                <a:solidFill>
                  <a:schemeClr val="accent1">
                    <a:lumMod val="50000"/>
                  </a:schemeClr>
                </a:solidFill>
                <a:latin typeface="Courier New" panose="02070309020205020404" pitchFamily="49" charset="0"/>
                <a:cs typeface="Courier New" panose="02070309020205020404" pitchFamily="49" charset="0"/>
              </a:rPr>
              <a:t>EGGEGGGDFGEEEAEECGDEGGFEEGEFGBEEDDECFEFDD@CDD&lt;ED</a:t>
            </a:r>
          </a:p>
          <a:p>
            <a:r>
              <a:rPr lang="en-US" sz="1100" b="1" dirty="0">
                <a:solidFill>
                  <a:schemeClr val="accent1">
                    <a:lumMod val="50000"/>
                  </a:schemeClr>
                </a:solidFill>
                <a:latin typeface="Courier New" panose="02070309020205020404" pitchFamily="49" charset="0"/>
                <a:cs typeface="Courier New" panose="02070309020205020404" pitchFamily="49" charset="0"/>
              </a:rPr>
              <a:t>@1/2</a:t>
            </a:r>
          </a:p>
          <a:p>
            <a:r>
              <a:rPr lang="en-US" sz="1100" b="1" dirty="0">
                <a:solidFill>
                  <a:schemeClr val="accent1">
                    <a:lumMod val="50000"/>
                  </a:schemeClr>
                </a:solidFill>
                <a:latin typeface="Courier New" panose="02070309020205020404" pitchFamily="49" charset="0"/>
                <a:cs typeface="Courier New" panose="02070309020205020404" pitchFamily="49" charset="0"/>
              </a:rPr>
              <a:t>CCTAACCCTAACCCTAACCCTAACCCTAACCCTAACCCTAACCCTAAC</a:t>
            </a:r>
          </a:p>
          <a:p>
            <a:r>
              <a:rPr lang="en-US" sz="1100" b="1" dirty="0">
                <a:solidFill>
                  <a:schemeClr val="accent1">
                    <a:lumMod val="50000"/>
                  </a:schemeClr>
                </a:solidFill>
                <a:latin typeface="Courier New" panose="02070309020205020404" pitchFamily="49" charset="0"/>
                <a:cs typeface="Courier New" panose="02070309020205020404" pitchFamily="49" charset="0"/>
              </a:rPr>
              <a:t>+</a:t>
            </a:r>
          </a:p>
          <a:p>
            <a:r>
              <a:rPr lang="en-US" sz="1100" b="1" dirty="0">
                <a:solidFill>
                  <a:schemeClr val="accent1">
                    <a:lumMod val="50000"/>
                  </a:schemeClr>
                </a:solidFill>
                <a:latin typeface="Courier New" panose="02070309020205020404" pitchFamily="49" charset="0"/>
                <a:cs typeface="Courier New" panose="02070309020205020404" pitchFamily="49" charset="0"/>
              </a:rPr>
              <a:t>GHHHDFDFGFGEGFBGEGGEGEGGGHGFGHFHFHHHHHHHEF?EFEFF</a:t>
            </a:r>
          </a:p>
          <a:p>
            <a:r>
              <a:rPr lang="en-US" sz="1100" b="1" dirty="0">
                <a:solidFill>
                  <a:schemeClr val="accent1">
                    <a:lumMod val="50000"/>
                  </a:schemeClr>
                </a:solidFill>
                <a:latin typeface="Courier New" panose="02070309020205020404" pitchFamily="49" charset="0"/>
                <a:cs typeface="Courier New" panose="02070309020205020404" pitchFamily="49" charset="0"/>
              </a:rPr>
              <a:t>@2/1</a:t>
            </a:r>
          </a:p>
          <a:p>
            <a:r>
              <a:rPr lang="en-US" sz="1100" b="1" dirty="0">
                <a:solidFill>
                  <a:schemeClr val="accent1">
                    <a:lumMod val="50000"/>
                  </a:schemeClr>
                </a:solidFill>
                <a:latin typeface="Courier New" panose="02070309020205020404" pitchFamily="49" charset="0"/>
                <a:cs typeface="Courier New" panose="02070309020205020404" pitchFamily="49" charset="0"/>
              </a:rPr>
              <a:t>AGGGATGTGTTAGGGTTAGGGTTAGGGTTAGGGTTAGGGTTAGGGTTA</a:t>
            </a:r>
          </a:p>
          <a:p>
            <a:r>
              <a:rPr lang="en-US" sz="1100" b="1" dirty="0">
                <a:solidFill>
                  <a:schemeClr val="accent1">
                    <a:lumMod val="50000"/>
                  </a:schemeClr>
                </a:solidFill>
                <a:latin typeface="Courier New" panose="02070309020205020404" pitchFamily="49" charset="0"/>
                <a:cs typeface="Courier New" panose="02070309020205020404" pitchFamily="49" charset="0"/>
              </a:rPr>
              <a:t>+</a:t>
            </a:r>
          </a:p>
          <a:p>
            <a:r>
              <a:rPr lang="en-US" sz="1100" b="1" dirty="0">
                <a:solidFill>
                  <a:schemeClr val="accent1">
                    <a:lumMod val="50000"/>
                  </a:schemeClr>
                </a:solidFill>
                <a:latin typeface="Courier New" panose="02070309020205020404" pitchFamily="49" charset="0"/>
                <a:cs typeface="Courier New" panose="02070309020205020404" pitchFamily="49" charset="0"/>
              </a:rPr>
              <a:t>HHHHHHEGFHEEFEEHEEHHGGEGGGGEFGFGGGGHHHHFBEEEEEFG</a:t>
            </a:r>
          </a:p>
          <a:p>
            <a:r>
              <a:rPr lang="en-US" sz="1100" b="1" dirty="0">
                <a:solidFill>
                  <a:schemeClr val="accent1">
                    <a:lumMod val="50000"/>
                  </a:schemeClr>
                </a:solidFill>
                <a:latin typeface="Courier New" panose="02070309020205020404" pitchFamily="49" charset="0"/>
                <a:cs typeface="Courier New" panose="02070309020205020404" pitchFamily="49" charset="0"/>
              </a:rPr>
              <a:t>@2/2</a:t>
            </a:r>
          </a:p>
          <a:p>
            <a:r>
              <a:rPr lang="en-US" sz="1100" b="1" dirty="0">
                <a:solidFill>
                  <a:schemeClr val="accent1">
                    <a:lumMod val="50000"/>
                  </a:schemeClr>
                </a:solidFill>
                <a:latin typeface="Courier New" panose="02070309020205020404" pitchFamily="49" charset="0"/>
                <a:cs typeface="Courier New" panose="02070309020205020404" pitchFamily="49" charset="0"/>
              </a:rPr>
              <a:t>CCTAACCCTAACCCTAACCCTAACCCTAACCCTAACCCTAACCCTAAC</a:t>
            </a:r>
          </a:p>
          <a:p>
            <a:r>
              <a:rPr lang="en-US" sz="1100" b="1" dirty="0">
                <a:solidFill>
                  <a:schemeClr val="accent1">
                    <a:lumMod val="50000"/>
                  </a:schemeClr>
                </a:solidFill>
                <a:latin typeface="Courier New" panose="02070309020205020404" pitchFamily="49" charset="0"/>
                <a:cs typeface="Courier New" panose="02070309020205020404" pitchFamily="49" charset="0"/>
              </a:rPr>
              <a:t>+</a:t>
            </a:r>
          </a:p>
          <a:p>
            <a:r>
              <a:rPr lang="en-US" sz="1100" b="1" dirty="0">
                <a:solidFill>
                  <a:schemeClr val="accent1">
                    <a:lumMod val="50000"/>
                  </a:schemeClr>
                </a:solidFill>
                <a:latin typeface="Courier New" panose="02070309020205020404" pitchFamily="49" charset="0"/>
                <a:cs typeface="Courier New" panose="02070309020205020404" pitchFamily="49" charset="0"/>
              </a:rPr>
              <a:t>HHHHHHHHHHHHHGHHHHHHGHHHHHHHHHHHFHHHFHHHHHHHHHHH</a:t>
            </a:r>
          </a:p>
        </p:txBody>
      </p:sp>
      <p:sp>
        <p:nvSpPr>
          <p:cNvPr id="9" name="TextBox 8"/>
          <p:cNvSpPr txBox="1"/>
          <p:nvPr/>
        </p:nvSpPr>
        <p:spPr>
          <a:xfrm>
            <a:off x="6019800" y="2934652"/>
            <a:ext cx="1905000" cy="646331"/>
          </a:xfrm>
          <a:prstGeom prst="rect">
            <a:avLst/>
          </a:prstGeom>
          <a:noFill/>
        </p:spPr>
        <p:txBody>
          <a:bodyPr wrap="square" rtlCol="0">
            <a:spAutoFit/>
          </a:bodyPr>
          <a:lstStyle/>
          <a:p>
            <a:r>
              <a:rPr lang="en-US" dirty="0"/>
              <a:t>Interleaved (both in one file)</a:t>
            </a:r>
          </a:p>
        </p:txBody>
      </p:sp>
    </p:spTree>
    <p:extLst>
      <p:ext uri="{BB962C8B-B14F-4D97-AF65-F5344CB8AC3E}">
        <p14:creationId xmlns:p14="http://schemas.microsoft.com/office/powerpoint/2010/main" val="755893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u="sng" dirty="0">
                <a:solidFill>
                  <a:schemeClr val="accent6">
                    <a:lumMod val="50000"/>
                  </a:schemeClr>
                </a:solidFill>
              </a:rPr>
              <a:t>2. Generating FastQ from sequence data</a:t>
            </a:r>
          </a:p>
        </p:txBody>
      </p:sp>
      <p:sp>
        <p:nvSpPr>
          <p:cNvPr id="2" name="Content Placeholder 1"/>
          <p:cNvSpPr>
            <a:spLocks noGrp="1"/>
          </p:cNvSpPr>
          <p:nvPr>
            <p:ph idx="1"/>
          </p:nvPr>
        </p:nvSpPr>
        <p:spPr/>
        <p:txBody>
          <a:bodyPr/>
          <a:lstStyle/>
          <a:p>
            <a:r>
              <a:rPr lang="en-US" dirty="0"/>
              <a:t>Image files usually come out of the sequencer</a:t>
            </a:r>
          </a:p>
          <a:p>
            <a:r>
              <a:rPr lang="en-US" dirty="0"/>
              <a:t>The image files for reads are converted into numbers and written in a file format called FASTQ</a:t>
            </a:r>
          </a:p>
          <a:p>
            <a:pPr lvl="1"/>
            <a:r>
              <a:rPr lang="en-US" dirty="0"/>
              <a:t>Very similar to </a:t>
            </a:r>
            <a:r>
              <a:rPr lang="en-US" dirty="0" err="1"/>
              <a:t>fasta</a:t>
            </a:r>
            <a:r>
              <a:rPr lang="en-US" dirty="0"/>
              <a:t> file </a:t>
            </a:r>
          </a:p>
          <a:p>
            <a:r>
              <a:rPr lang="en-US" dirty="0"/>
              <a:t>Each file contains information about the reads with quality scores</a:t>
            </a:r>
          </a:p>
          <a:p>
            <a:endParaRPr lang="en-US" dirty="0"/>
          </a:p>
        </p:txBody>
      </p:sp>
    </p:spTree>
    <p:extLst>
      <p:ext uri="{BB962C8B-B14F-4D97-AF65-F5344CB8AC3E}">
        <p14:creationId xmlns:p14="http://schemas.microsoft.com/office/powerpoint/2010/main" val="2810043567"/>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LCT Controlled by upstream sequences</a:t>
            </a:r>
          </a:p>
        </p:txBody>
      </p:sp>
      <p:sp>
        <p:nvSpPr>
          <p:cNvPr id="47" name="Content Placeholder 46"/>
          <p:cNvSpPr>
            <a:spLocks noGrp="1"/>
          </p:cNvSpPr>
          <p:nvPr>
            <p:ph idx="1"/>
          </p:nvPr>
        </p:nvSpPr>
        <p:spPr>
          <a:xfrm>
            <a:off x="457200" y="3482109"/>
            <a:ext cx="8229600" cy="2644054"/>
          </a:xfrm>
        </p:spPr>
        <p:txBody>
          <a:bodyPr/>
          <a:lstStyle/>
          <a:p>
            <a:r>
              <a:rPr lang="en-US" dirty="0"/>
              <a:t>A mutation in the </a:t>
            </a:r>
            <a:r>
              <a:rPr lang="en-US" u="sng" dirty="0"/>
              <a:t>non-coding region </a:t>
            </a:r>
            <a:r>
              <a:rPr lang="en-US" dirty="0"/>
              <a:t>causes the LCT to remain turned on after childhood (lactose persistence)</a:t>
            </a:r>
          </a:p>
          <a:p>
            <a:pPr lvl="1"/>
            <a:r>
              <a:rPr lang="en-US" dirty="0"/>
              <a:t>~ 800 </a:t>
            </a:r>
            <a:r>
              <a:rPr lang="en-US" dirty="0" err="1"/>
              <a:t>bp</a:t>
            </a:r>
            <a:r>
              <a:rPr lang="en-US" dirty="0"/>
              <a:t> upstream </a:t>
            </a:r>
          </a:p>
        </p:txBody>
      </p:sp>
      <p:sp>
        <p:nvSpPr>
          <p:cNvPr id="4" name="Rectangle 3"/>
          <p:cNvSpPr/>
          <p:nvPr/>
        </p:nvSpPr>
        <p:spPr>
          <a:xfrm>
            <a:off x="3463637" y="2013527"/>
            <a:ext cx="960582" cy="36021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Exon</a:t>
            </a:r>
          </a:p>
        </p:txBody>
      </p:sp>
      <p:sp>
        <p:nvSpPr>
          <p:cNvPr id="5" name="Rectangle 4"/>
          <p:cNvSpPr/>
          <p:nvPr/>
        </p:nvSpPr>
        <p:spPr>
          <a:xfrm>
            <a:off x="4442694" y="2013527"/>
            <a:ext cx="646542" cy="36021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C00000"/>
                </a:solidFill>
                <a:effectLst/>
                <a:uLnTx/>
                <a:uFillTx/>
              </a:rPr>
              <a:t>Intron</a:t>
            </a:r>
          </a:p>
        </p:txBody>
      </p:sp>
      <p:sp>
        <p:nvSpPr>
          <p:cNvPr id="6" name="Rectangle 5"/>
          <p:cNvSpPr/>
          <p:nvPr/>
        </p:nvSpPr>
        <p:spPr>
          <a:xfrm>
            <a:off x="5089236" y="2013527"/>
            <a:ext cx="960582" cy="36021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Exon</a:t>
            </a:r>
          </a:p>
        </p:txBody>
      </p:sp>
      <p:sp>
        <p:nvSpPr>
          <p:cNvPr id="7" name="Rectangle 6"/>
          <p:cNvSpPr/>
          <p:nvPr/>
        </p:nvSpPr>
        <p:spPr>
          <a:xfrm>
            <a:off x="6049818" y="2013527"/>
            <a:ext cx="646542" cy="3602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C00000"/>
                </a:solidFill>
                <a:effectLst/>
                <a:uLnTx/>
                <a:uFillTx/>
              </a:rPr>
              <a:t>Intron</a:t>
            </a:r>
          </a:p>
        </p:txBody>
      </p:sp>
      <p:sp>
        <p:nvSpPr>
          <p:cNvPr id="9" name="Rectangle 8"/>
          <p:cNvSpPr/>
          <p:nvPr/>
        </p:nvSpPr>
        <p:spPr>
          <a:xfrm>
            <a:off x="6696360" y="2013527"/>
            <a:ext cx="960582" cy="36021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Exon</a:t>
            </a:r>
          </a:p>
        </p:txBody>
      </p:sp>
      <p:sp>
        <p:nvSpPr>
          <p:cNvPr id="10" name="Rectangle 9"/>
          <p:cNvSpPr/>
          <p:nvPr/>
        </p:nvSpPr>
        <p:spPr>
          <a:xfrm>
            <a:off x="7689265" y="2013527"/>
            <a:ext cx="960582" cy="36021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12" name="Straight Connector 11"/>
          <p:cNvCxnSpPr/>
          <p:nvPr/>
        </p:nvCxnSpPr>
        <p:spPr>
          <a:xfrm>
            <a:off x="7462982" y="1884220"/>
            <a:ext cx="0" cy="665018"/>
          </a:xfrm>
          <a:prstGeom prst="line">
            <a:avLst/>
          </a:prstGeom>
          <a:ln w="25400">
            <a:solidFill>
              <a:srgbClr val="3C23F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53380" y="1533236"/>
            <a:ext cx="126999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charset="0"/>
              </a:rPr>
              <a:t>Terminator</a:t>
            </a:r>
          </a:p>
        </p:txBody>
      </p:sp>
      <p:sp>
        <p:nvSpPr>
          <p:cNvPr id="14" name="Rectangle 13"/>
          <p:cNvSpPr/>
          <p:nvPr/>
        </p:nvSpPr>
        <p:spPr>
          <a:xfrm>
            <a:off x="2503055" y="2013527"/>
            <a:ext cx="960582" cy="360218"/>
          </a:xfrm>
          <a:prstGeom prst="rect">
            <a:avLst/>
          </a:prstGeom>
          <a:solidFill>
            <a:schemeClr val="accent3">
              <a:lumMod val="75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5" name="TextBox 14"/>
          <p:cNvSpPr txBox="1"/>
          <p:nvPr/>
        </p:nvSpPr>
        <p:spPr>
          <a:xfrm>
            <a:off x="2470729" y="2398243"/>
            <a:ext cx="1948872"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charset="0"/>
              </a:rPr>
              <a:t>Promoter</a:t>
            </a:r>
          </a:p>
        </p:txBody>
      </p:sp>
      <p:sp>
        <p:nvSpPr>
          <p:cNvPr id="16" name="Rectangle 15"/>
          <p:cNvSpPr/>
          <p:nvPr/>
        </p:nvSpPr>
        <p:spPr>
          <a:xfrm>
            <a:off x="1524001" y="2008912"/>
            <a:ext cx="960582" cy="360218"/>
          </a:xfrm>
          <a:prstGeom prst="rect">
            <a:avLst/>
          </a:prstGeom>
          <a:solidFill>
            <a:schemeClr val="accent3">
              <a:lumMod val="75000"/>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7" name="Rectangle 16"/>
          <p:cNvSpPr/>
          <p:nvPr/>
        </p:nvSpPr>
        <p:spPr>
          <a:xfrm>
            <a:off x="1745673" y="2008912"/>
            <a:ext cx="83127" cy="360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8" name="Rectangle 17"/>
          <p:cNvSpPr/>
          <p:nvPr/>
        </p:nvSpPr>
        <p:spPr>
          <a:xfrm>
            <a:off x="2004292" y="2013527"/>
            <a:ext cx="83127" cy="360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9" name="Rectangle 18"/>
          <p:cNvSpPr/>
          <p:nvPr/>
        </p:nvSpPr>
        <p:spPr>
          <a:xfrm>
            <a:off x="2239818" y="2008912"/>
            <a:ext cx="83127" cy="360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0" name="TextBox 19"/>
          <p:cNvSpPr txBox="1"/>
          <p:nvPr/>
        </p:nvSpPr>
        <p:spPr>
          <a:xfrm>
            <a:off x="1394692" y="979238"/>
            <a:ext cx="140392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charset="0"/>
              </a:rPr>
              <a:t>Proximal Control Elements</a:t>
            </a:r>
          </a:p>
        </p:txBody>
      </p:sp>
      <p:cxnSp>
        <p:nvCxnSpPr>
          <p:cNvPr id="22" name="Straight Arrow Connector 21"/>
          <p:cNvCxnSpPr>
            <a:stCxn id="17" idx="0"/>
          </p:cNvCxnSpPr>
          <p:nvPr/>
        </p:nvCxnSpPr>
        <p:spPr>
          <a:xfrm flipV="1">
            <a:off x="1787237" y="1717902"/>
            <a:ext cx="41563" cy="29101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0"/>
          </p:cNvCxnSpPr>
          <p:nvPr/>
        </p:nvCxnSpPr>
        <p:spPr>
          <a:xfrm flipH="1" flipV="1">
            <a:off x="1921164" y="1717902"/>
            <a:ext cx="83128" cy="29101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9" idx="0"/>
            <a:endCxn id="20" idx="2"/>
          </p:cNvCxnSpPr>
          <p:nvPr/>
        </p:nvCxnSpPr>
        <p:spPr>
          <a:xfrm flipH="1" flipV="1">
            <a:off x="2096655" y="1810235"/>
            <a:ext cx="184727" cy="198677"/>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40201" y="2013527"/>
            <a:ext cx="960582" cy="360218"/>
          </a:xfrm>
          <a:prstGeom prst="rect">
            <a:avLst/>
          </a:prstGeom>
          <a:solidFill>
            <a:schemeClr val="accent3">
              <a:lumMod val="75000"/>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9" name="Rectangle 28"/>
          <p:cNvSpPr/>
          <p:nvPr/>
        </p:nvSpPr>
        <p:spPr>
          <a:xfrm>
            <a:off x="683492" y="2013527"/>
            <a:ext cx="83127" cy="360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0" name="Rectangle 29"/>
          <p:cNvSpPr/>
          <p:nvPr/>
        </p:nvSpPr>
        <p:spPr>
          <a:xfrm>
            <a:off x="942111" y="2018142"/>
            <a:ext cx="83127" cy="360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1" name="Rectangle 30"/>
          <p:cNvSpPr/>
          <p:nvPr/>
        </p:nvSpPr>
        <p:spPr>
          <a:xfrm>
            <a:off x="1177637" y="2013527"/>
            <a:ext cx="83127" cy="360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2" name="TextBox 31"/>
          <p:cNvSpPr txBox="1"/>
          <p:nvPr/>
        </p:nvSpPr>
        <p:spPr>
          <a:xfrm>
            <a:off x="332511" y="983853"/>
            <a:ext cx="140392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charset="0"/>
              </a:rPr>
              <a:t>Distal</a:t>
            </a:r>
            <a:br>
              <a:rPr kumimoji="0" lang="en-US" sz="1600" b="0" i="0" u="none" strike="noStrike" kern="0" cap="none" spc="0" normalizeH="0" baseline="0" noProof="0" dirty="0">
                <a:ln>
                  <a:noFill/>
                </a:ln>
                <a:solidFill>
                  <a:prstClr val="black"/>
                </a:solidFill>
                <a:effectLst/>
                <a:uLnTx/>
                <a:uFillTx/>
                <a:latin typeface="Arial" charset="0"/>
              </a:rPr>
            </a:br>
            <a:r>
              <a:rPr kumimoji="0" lang="en-US" sz="1600" b="0" i="0" u="none" strike="noStrike" kern="0" cap="none" spc="0" normalizeH="0" baseline="0" noProof="0" dirty="0">
                <a:ln>
                  <a:noFill/>
                </a:ln>
                <a:solidFill>
                  <a:prstClr val="black"/>
                </a:solidFill>
                <a:effectLst/>
                <a:uLnTx/>
                <a:uFillTx/>
                <a:latin typeface="Arial" charset="0"/>
              </a:rPr>
              <a:t> Control Elements</a:t>
            </a:r>
          </a:p>
        </p:txBody>
      </p:sp>
      <p:cxnSp>
        <p:nvCxnSpPr>
          <p:cNvPr id="33" name="Straight Arrow Connector 32"/>
          <p:cNvCxnSpPr>
            <a:stCxn id="28" idx="0"/>
          </p:cNvCxnSpPr>
          <p:nvPr/>
        </p:nvCxnSpPr>
        <p:spPr>
          <a:xfrm flipH="1" flipV="1">
            <a:off x="937364" y="1722517"/>
            <a:ext cx="83128" cy="29101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a:endCxn id="32" idx="2"/>
          </p:cNvCxnSpPr>
          <p:nvPr/>
        </p:nvCxnSpPr>
        <p:spPr>
          <a:xfrm flipH="1" flipV="1">
            <a:off x="1034474" y="1814850"/>
            <a:ext cx="184727" cy="198677"/>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9456" y="2382855"/>
            <a:ext cx="84974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charset="0"/>
              </a:rPr>
              <a:t>Enhancer</a:t>
            </a:r>
          </a:p>
        </p:txBody>
      </p:sp>
      <p:sp>
        <p:nvSpPr>
          <p:cNvPr id="36" name="TextBox 35"/>
          <p:cNvSpPr txBox="1"/>
          <p:nvPr/>
        </p:nvSpPr>
        <p:spPr>
          <a:xfrm>
            <a:off x="3786909" y="1644073"/>
            <a:ext cx="178261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sng" strike="noStrike" kern="0" cap="none" spc="0" normalizeH="0" baseline="0" noProof="0" dirty="0">
                <a:ln>
                  <a:noFill/>
                </a:ln>
                <a:solidFill>
                  <a:prstClr val="black"/>
                </a:solidFill>
                <a:effectLst/>
                <a:uLnTx/>
                <a:uFillTx/>
                <a:latin typeface="Arial" charset="0"/>
              </a:rPr>
              <a:t>DNA</a:t>
            </a:r>
          </a:p>
        </p:txBody>
      </p:sp>
      <p:sp>
        <p:nvSpPr>
          <p:cNvPr id="39" name="TextBox 38"/>
          <p:cNvSpPr txBox="1"/>
          <p:nvPr/>
        </p:nvSpPr>
        <p:spPr>
          <a:xfrm>
            <a:off x="3209637" y="2798353"/>
            <a:ext cx="88669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charset="0"/>
              </a:rPr>
              <a:t>TATA Box</a:t>
            </a:r>
          </a:p>
        </p:txBody>
      </p:sp>
      <p:cxnSp>
        <p:nvCxnSpPr>
          <p:cNvPr id="41" name="Straight Arrow Connector 40"/>
          <p:cNvCxnSpPr/>
          <p:nvPr/>
        </p:nvCxnSpPr>
        <p:spPr>
          <a:xfrm>
            <a:off x="3348182" y="2382855"/>
            <a:ext cx="207818" cy="41549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463637" y="1722517"/>
            <a:ext cx="0" cy="295625"/>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463637" y="1717902"/>
            <a:ext cx="32327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029527" y="3121147"/>
            <a:ext cx="119149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charset="0"/>
              </a:rPr>
              <a:t>(~ </a:t>
            </a:r>
            <a:r>
              <a:rPr kumimoji="0" lang="en-US" sz="1200" b="1" i="0" u="none" strike="noStrike" kern="0" cap="none" spc="0" normalizeH="0" baseline="0" noProof="0" dirty="0">
                <a:ln>
                  <a:noFill/>
                </a:ln>
                <a:solidFill>
                  <a:prstClr val="black"/>
                </a:solidFill>
                <a:effectLst/>
                <a:uLnTx/>
                <a:uFillTx/>
                <a:latin typeface="Arial" charset="0"/>
              </a:rPr>
              <a:t>-30 </a:t>
            </a:r>
            <a:r>
              <a:rPr kumimoji="0" lang="en-US" sz="1200" b="0" i="0" u="none" strike="noStrike" kern="0" cap="none" spc="0" normalizeH="0" baseline="0" noProof="0" dirty="0" err="1">
                <a:ln>
                  <a:noFill/>
                </a:ln>
                <a:solidFill>
                  <a:prstClr val="black"/>
                </a:solidFill>
                <a:effectLst/>
                <a:uLnTx/>
                <a:uFillTx/>
                <a:latin typeface="Arial" charset="0"/>
              </a:rPr>
              <a:t>bp</a:t>
            </a:r>
            <a:r>
              <a:rPr kumimoji="0" lang="en-US" sz="1200" b="0" i="0" u="none" strike="noStrike" kern="0" cap="none" spc="0" normalizeH="0" baseline="0" noProof="0" dirty="0">
                <a:ln>
                  <a:noFill/>
                </a:ln>
                <a:solidFill>
                  <a:prstClr val="black"/>
                </a:solidFill>
                <a:effectLst/>
                <a:uLnTx/>
                <a:uFillTx/>
                <a:latin typeface="Arial" charset="0"/>
              </a:rPr>
              <a:t>)</a:t>
            </a:r>
          </a:p>
        </p:txBody>
      </p:sp>
      <p:sp>
        <p:nvSpPr>
          <p:cNvPr id="3" name="TextBox 2"/>
          <p:cNvSpPr txBox="1"/>
          <p:nvPr/>
        </p:nvSpPr>
        <p:spPr>
          <a:xfrm>
            <a:off x="6502400" y="4839855"/>
            <a:ext cx="2419927" cy="2031325"/>
          </a:xfrm>
          <a:prstGeom prst="rect">
            <a:avLst/>
          </a:prstGeom>
          <a:solidFill>
            <a:schemeClr val="accent1">
              <a:alpha val="18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charset="0"/>
              </a:rPr>
              <a:t>Note only 2% of our genome are coding regions. But, ~80% of non-coding have some functional role (ex. transcription, etc.)</a:t>
            </a:r>
          </a:p>
        </p:txBody>
      </p:sp>
      <p:sp>
        <p:nvSpPr>
          <p:cNvPr id="8" name="Left Brace 7"/>
          <p:cNvSpPr/>
          <p:nvPr/>
        </p:nvSpPr>
        <p:spPr>
          <a:xfrm rot="16200000">
            <a:off x="5321299" y="622303"/>
            <a:ext cx="401780" cy="3932375"/>
          </a:xfrm>
          <a:prstGeom prst="leftBrace">
            <a:avLst/>
          </a:prstGeom>
          <a:noFill/>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TextBox 10"/>
          <p:cNvSpPr txBox="1"/>
          <p:nvPr/>
        </p:nvSpPr>
        <p:spPr>
          <a:xfrm>
            <a:off x="5375564" y="2890686"/>
            <a:ext cx="231370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charset="0"/>
              </a:rPr>
              <a:t>Coding region</a:t>
            </a:r>
          </a:p>
        </p:txBody>
      </p:sp>
      <p:sp>
        <p:nvSpPr>
          <p:cNvPr id="21" name="TextBox 20"/>
          <p:cNvSpPr txBox="1"/>
          <p:nvPr/>
        </p:nvSpPr>
        <p:spPr>
          <a:xfrm>
            <a:off x="572655" y="5855517"/>
            <a:ext cx="419331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Arial" charset="0"/>
              </a:rPr>
              <a:t>Note that TATA sequence is a consensus sequence (some genes do not have the exact same motif stretch)</a:t>
            </a:r>
          </a:p>
        </p:txBody>
      </p:sp>
      <p:sp>
        <p:nvSpPr>
          <p:cNvPr id="42" name="TextBox 41"/>
          <p:cNvSpPr txBox="1"/>
          <p:nvPr/>
        </p:nvSpPr>
        <p:spPr>
          <a:xfrm>
            <a:off x="1524001" y="2449990"/>
            <a:ext cx="84974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charset="0"/>
              </a:rPr>
              <a:t>Silencers</a:t>
            </a:r>
          </a:p>
        </p:txBody>
      </p:sp>
      <p:sp>
        <p:nvSpPr>
          <p:cNvPr id="25" name="Freeform 24"/>
          <p:cNvSpPr/>
          <p:nvPr/>
        </p:nvSpPr>
        <p:spPr>
          <a:xfrm>
            <a:off x="63693" y="54838"/>
            <a:ext cx="1113944" cy="771985"/>
          </a:xfrm>
          <a:custGeom>
            <a:avLst/>
            <a:gdLst>
              <a:gd name="connsiteX0" fmla="*/ 357844 w 889897"/>
              <a:gd name="connsiteY0" fmla="*/ 66502 h 723207"/>
              <a:gd name="connsiteX1" fmla="*/ 316281 w 889897"/>
              <a:gd name="connsiteY1" fmla="*/ 74815 h 723207"/>
              <a:gd name="connsiteX2" fmla="*/ 283030 w 889897"/>
              <a:gd name="connsiteY2" fmla="*/ 108066 h 723207"/>
              <a:gd name="connsiteX3" fmla="*/ 258092 w 889897"/>
              <a:gd name="connsiteY3" fmla="*/ 124691 h 723207"/>
              <a:gd name="connsiteX4" fmla="*/ 158339 w 889897"/>
              <a:gd name="connsiteY4" fmla="*/ 174567 h 723207"/>
              <a:gd name="connsiteX5" fmla="*/ 91837 w 889897"/>
              <a:gd name="connsiteY5" fmla="*/ 216131 h 723207"/>
              <a:gd name="connsiteX6" fmla="*/ 75212 w 889897"/>
              <a:gd name="connsiteY6" fmla="*/ 232757 h 723207"/>
              <a:gd name="connsiteX7" fmla="*/ 50273 w 889897"/>
              <a:gd name="connsiteY7" fmla="*/ 324197 h 723207"/>
              <a:gd name="connsiteX8" fmla="*/ 58586 w 889897"/>
              <a:gd name="connsiteY8" fmla="*/ 432262 h 723207"/>
              <a:gd name="connsiteX9" fmla="*/ 66899 w 889897"/>
              <a:gd name="connsiteY9" fmla="*/ 523702 h 723207"/>
              <a:gd name="connsiteX10" fmla="*/ 58586 w 889897"/>
              <a:gd name="connsiteY10" fmla="*/ 556953 h 723207"/>
              <a:gd name="connsiteX11" fmla="*/ 33648 w 889897"/>
              <a:gd name="connsiteY11" fmla="*/ 565266 h 723207"/>
              <a:gd name="connsiteX12" fmla="*/ 397 w 889897"/>
              <a:gd name="connsiteY12" fmla="*/ 615142 h 723207"/>
              <a:gd name="connsiteX13" fmla="*/ 25335 w 889897"/>
              <a:gd name="connsiteY13" fmla="*/ 681644 h 723207"/>
              <a:gd name="connsiteX14" fmla="*/ 91837 w 889897"/>
              <a:gd name="connsiteY14" fmla="*/ 706582 h 723207"/>
              <a:gd name="connsiteX15" fmla="*/ 191590 w 889897"/>
              <a:gd name="connsiteY15" fmla="*/ 723207 h 723207"/>
              <a:gd name="connsiteX16" fmla="*/ 266404 w 889897"/>
              <a:gd name="connsiteY16" fmla="*/ 714895 h 723207"/>
              <a:gd name="connsiteX17" fmla="*/ 283030 w 889897"/>
              <a:gd name="connsiteY17" fmla="*/ 698269 h 723207"/>
              <a:gd name="connsiteX18" fmla="*/ 332906 w 889897"/>
              <a:gd name="connsiteY18" fmla="*/ 689957 h 723207"/>
              <a:gd name="connsiteX19" fmla="*/ 399408 w 889897"/>
              <a:gd name="connsiteY19" fmla="*/ 665018 h 723207"/>
              <a:gd name="connsiteX20" fmla="*/ 407721 w 889897"/>
              <a:gd name="connsiteY20" fmla="*/ 640080 h 723207"/>
              <a:gd name="connsiteX21" fmla="*/ 540724 w 889897"/>
              <a:gd name="connsiteY21" fmla="*/ 631767 h 723207"/>
              <a:gd name="connsiteX22" fmla="*/ 565662 w 889897"/>
              <a:gd name="connsiteY22" fmla="*/ 623455 h 723207"/>
              <a:gd name="connsiteX23" fmla="*/ 582288 w 889897"/>
              <a:gd name="connsiteY23" fmla="*/ 606829 h 723207"/>
              <a:gd name="connsiteX24" fmla="*/ 673728 w 889897"/>
              <a:gd name="connsiteY24" fmla="*/ 581891 h 723207"/>
              <a:gd name="connsiteX25" fmla="*/ 698666 w 889897"/>
              <a:gd name="connsiteY25" fmla="*/ 573578 h 723207"/>
              <a:gd name="connsiteX26" fmla="*/ 790106 w 889897"/>
              <a:gd name="connsiteY26" fmla="*/ 565266 h 723207"/>
              <a:gd name="connsiteX27" fmla="*/ 815044 w 889897"/>
              <a:gd name="connsiteY27" fmla="*/ 556953 h 723207"/>
              <a:gd name="connsiteX28" fmla="*/ 881546 w 889897"/>
              <a:gd name="connsiteY28" fmla="*/ 498764 h 723207"/>
              <a:gd name="connsiteX29" fmla="*/ 889859 w 889897"/>
              <a:gd name="connsiteY29" fmla="*/ 473826 h 723207"/>
              <a:gd name="connsiteX30" fmla="*/ 856608 w 889897"/>
              <a:gd name="connsiteY30" fmla="*/ 357447 h 723207"/>
              <a:gd name="connsiteX31" fmla="*/ 798419 w 889897"/>
              <a:gd name="connsiteY31" fmla="*/ 307571 h 723207"/>
              <a:gd name="connsiteX32" fmla="*/ 781793 w 889897"/>
              <a:gd name="connsiteY32" fmla="*/ 290946 h 723207"/>
              <a:gd name="connsiteX33" fmla="*/ 773481 w 889897"/>
              <a:gd name="connsiteY33" fmla="*/ 257695 h 723207"/>
              <a:gd name="connsiteX34" fmla="*/ 806732 w 889897"/>
              <a:gd name="connsiteY34" fmla="*/ 182880 h 723207"/>
              <a:gd name="connsiteX35" fmla="*/ 815044 w 889897"/>
              <a:gd name="connsiteY35" fmla="*/ 157942 h 723207"/>
              <a:gd name="connsiteX36" fmla="*/ 798419 w 889897"/>
              <a:gd name="connsiteY36" fmla="*/ 74815 h 723207"/>
              <a:gd name="connsiteX37" fmla="*/ 748542 w 889897"/>
              <a:gd name="connsiteY37" fmla="*/ 33251 h 723207"/>
              <a:gd name="connsiteX38" fmla="*/ 698666 w 889897"/>
              <a:gd name="connsiteY38" fmla="*/ 24938 h 723207"/>
              <a:gd name="connsiteX39" fmla="*/ 590601 w 889897"/>
              <a:gd name="connsiteY39" fmla="*/ 0 h 723207"/>
              <a:gd name="connsiteX40" fmla="*/ 490848 w 889897"/>
              <a:gd name="connsiteY40" fmla="*/ 8313 h 723207"/>
              <a:gd name="connsiteX41" fmla="*/ 465910 w 889897"/>
              <a:gd name="connsiteY41" fmla="*/ 16626 h 723207"/>
              <a:gd name="connsiteX42" fmla="*/ 432659 w 889897"/>
              <a:gd name="connsiteY42" fmla="*/ 49877 h 723207"/>
              <a:gd name="connsiteX43" fmla="*/ 391095 w 889897"/>
              <a:gd name="connsiteY43" fmla="*/ 83127 h 723207"/>
              <a:gd name="connsiteX44" fmla="*/ 366157 w 889897"/>
              <a:gd name="connsiteY44" fmla="*/ 91440 h 723207"/>
              <a:gd name="connsiteX45" fmla="*/ 357844 w 889897"/>
              <a:gd name="connsiteY45" fmla="*/ 66502 h 72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89897" h="723207">
                <a:moveTo>
                  <a:pt x="357844" y="66502"/>
                </a:moveTo>
                <a:cubicBezTo>
                  <a:pt x="349531" y="63731"/>
                  <a:pt x="328632" y="67953"/>
                  <a:pt x="316281" y="74815"/>
                </a:cubicBezTo>
                <a:cubicBezTo>
                  <a:pt x="302579" y="82427"/>
                  <a:pt x="296072" y="99371"/>
                  <a:pt x="283030" y="108066"/>
                </a:cubicBezTo>
                <a:cubicBezTo>
                  <a:pt x="274717" y="113608"/>
                  <a:pt x="266907" y="119990"/>
                  <a:pt x="258092" y="124691"/>
                </a:cubicBezTo>
                <a:cubicBezTo>
                  <a:pt x="225290" y="142185"/>
                  <a:pt x="158339" y="174567"/>
                  <a:pt x="158339" y="174567"/>
                </a:cubicBezTo>
                <a:cubicBezTo>
                  <a:pt x="120573" y="212333"/>
                  <a:pt x="167688" y="168723"/>
                  <a:pt x="91837" y="216131"/>
                </a:cubicBezTo>
                <a:cubicBezTo>
                  <a:pt x="85191" y="220285"/>
                  <a:pt x="80754" y="227215"/>
                  <a:pt x="75212" y="232757"/>
                </a:cubicBezTo>
                <a:cubicBezTo>
                  <a:pt x="54118" y="296037"/>
                  <a:pt x="62023" y="265449"/>
                  <a:pt x="50273" y="324197"/>
                </a:cubicBezTo>
                <a:cubicBezTo>
                  <a:pt x="53044" y="360219"/>
                  <a:pt x="55586" y="396259"/>
                  <a:pt x="58586" y="432262"/>
                </a:cubicBezTo>
                <a:cubicBezTo>
                  <a:pt x="61128" y="462762"/>
                  <a:pt x="66899" y="493096"/>
                  <a:pt x="66899" y="523702"/>
                </a:cubicBezTo>
                <a:cubicBezTo>
                  <a:pt x="66899" y="535127"/>
                  <a:pt x="65723" y="548032"/>
                  <a:pt x="58586" y="556953"/>
                </a:cubicBezTo>
                <a:cubicBezTo>
                  <a:pt x="53112" y="563795"/>
                  <a:pt x="41961" y="562495"/>
                  <a:pt x="33648" y="565266"/>
                </a:cubicBezTo>
                <a:cubicBezTo>
                  <a:pt x="22564" y="581891"/>
                  <a:pt x="-3522" y="595549"/>
                  <a:pt x="397" y="615142"/>
                </a:cubicBezTo>
                <a:cubicBezTo>
                  <a:pt x="3593" y="631119"/>
                  <a:pt x="5877" y="669969"/>
                  <a:pt x="25335" y="681644"/>
                </a:cubicBezTo>
                <a:cubicBezTo>
                  <a:pt x="45636" y="693824"/>
                  <a:pt x="69377" y="699095"/>
                  <a:pt x="91837" y="706582"/>
                </a:cubicBezTo>
                <a:cubicBezTo>
                  <a:pt x="124794" y="717568"/>
                  <a:pt x="156704" y="718847"/>
                  <a:pt x="191590" y="723207"/>
                </a:cubicBezTo>
                <a:cubicBezTo>
                  <a:pt x="216528" y="720436"/>
                  <a:pt x="242197" y="721497"/>
                  <a:pt x="266404" y="714895"/>
                </a:cubicBezTo>
                <a:cubicBezTo>
                  <a:pt x="273965" y="712833"/>
                  <a:pt x="275691" y="701021"/>
                  <a:pt x="283030" y="698269"/>
                </a:cubicBezTo>
                <a:cubicBezTo>
                  <a:pt x="298811" y="692351"/>
                  <a:pt x="316379" y="693262"/>
                  <a:pt x="332906" y="689957"/>
                </a:cubicBezTo>
                <a:cubicBezTo>
                  <a:pt x="370632" y="682412"/>
                  <a:pt x="364124" y="682660"/>
                  <a:pt x="399408" y="665018"/>
                </a:cubicBezTo>
                <a:cubicBezTo>
                  <a:pt x="402179" y="656705"/>
                  <a:pt x="399192" y="642087"/>
                  <a:pt x="407721" y="640080"/>
                </a:cubicBezTo>
                <a:cubicBezTo>
                  <a:pt x="450961" y="629906"/>
                  <a:pt x="496547" y="636417"/>
                  <a:pt x="540724" y="631767"/>
                </a:cubicBezTo>
                <a:cubicBezTo>
                  <a:pt x="549438" y="630850"/>
                  <a:pt x="557349" y="626226"/>
                  <a:pt x="565662" y="623455"/>
                </a:cubicBezTo>
                <a:cubicBezTo>
                  <a:pt x="571204" y="617913"/>
                  <a:pt x="575278" y="610334"/>
                  <a:pt x="582288" y="606829"/>
                </a:cubicBezTo>
                <a:cubicBezTo>
                  <a:pt x="617953" y="588997"/>
                  <a:pt x="637244" y="591012"/>
                  <a:pt x="673728" y="581891"/>
                </a:cubicBezTo>
                <a:cubicBezTo>
                  <a:pt x="682229" y="579766"/>
                  <a:pt x="689992" y="574817"/>
                  <a:pt x="698666" y="573578"/>
                </a:cubicBezTo>
                <a:cubicBezTo>
                  <a:pt x="728964" y="569250"/>
                  <a:pt x="759626" y="568037"/>
                  <a:pt x="790106" y="565266"/>
                </a:cubicBezTo>
                <a:cubicBezTo>
                  <a:pt x="798419" y="562495"/>
                  <a:pt x="807614" y="561597"/>
                  <a:pt x="815044" y="556953"/>
                </a:cubicBezTo>
                <a:cubicBezTo>
                  <a:pt x="842108" y="540038"/>
                  <a:pt x="859752" y="520558"/>
                  <a:pt x="881546" y="498764"/>
                </a:cubicBezTo>
                <a:cubicBezTo>
                  <a:pt x="884317" y="490451"/>
                  <a:pt x="890442" y="482569"/>
                  <a:pt x="889859" y="473826"/>
                </a:cubicBezTo>
                <a:cubicBezTo>
                  <a:pt x="885751" y="412201"/>
                  <a:pt x="893859" y="387248"/>
                  <a:pt x="856608" y="357447"/>
                </a:cubicBezTo>
                <a:cubicBezTo>
                  <a:pt x="793295" y="306796"/>
                  <a:pt x="878480" y="387630"/>
                  <a:pt x="798419" y="307571"/>
                </a:cubicBezTo>
                <a:lnTo>
                  <a:pt x="781793" y="290946"/>
                </a:lnTo>
                <a:cubicBezTo>
                  <a:pt x="779022" y="279862"/>
                  <a:pt x="772344" y="269063"/>
                  <a:pt x="773481" y="257695"/>
                </a:cubicBezTo>
                <a:cubicBezTo>
                  <a:pt x="776973" y="222778"/>
                  <a:pt x="789673" y="208468"/>
                  <a:pt x="806732" y="182880"/>
                </a:cubicBezTo>
                <a:cubicBezTo>
                  <a:pt x="809503" y="174567"/>
                  <a:pt x="815044" y="166704"/>
                  <a:pt x="815044" y="157942"/>
                </a:cubicBezTo>
                <a:cubicBezTo>
                  <a:pt x="815044" y="150252"/>
                  <a:pt x="808657" y="91878"/>
                  <a:pt x="798419" y="74815"/>
                </a:cubicBezTo>
                <a:cubicBezTo>
                  <a:pt x="792080" y="64251"/>
                  <a:pt x="752560" y="34858"/>
                  <a:pt x="748542" y="33251"/>
                </a:cubicBezTo>
                <a:cubicBezTo>
                  <a:pt x="732893" y="26991"/>
                  <a:pt x="715017" y="29026"/>
                  <a:pt x="698666" y="24938"/>
                </a:cubicBezTo>
                <a:cubicBezTo>
                  <a:pt x="576954" y="-5490"/>
                  <a:pt x="725672" y="19296"/>
                  <a:pt x="590601" y="0"/>
                </a:cubicBezTo>
                <a:cubicBezTo>
                  <a:pt x="557350" y="2771"/>
                  <a:pt x="523922" y="3903"/>
                  <a:pt x="490848" y="8313"/>
                </a:cubicBezTo>
                <a:cubicBezTo>
                  <a:pt x="482163" y="9471"/>
                  <a:pt x="473040" y="11533"/>
                  <a:pt x="465910" y="16626"/>
                </a:cubicBezTo>
                <a:cubicBezTo>
                  <a:pt x="453155" y="25737"/>
                  <a:pt x="443743" y="38793"/>
                  <a:pt x="432659" y="49877"/>
                </a:cubicBezTo>
                <a:cubicBezTo>
                  <a:pt x="417196" y="65339"/>
                  <a:pt x="412066" y="72642"/>
                  <a:pt x="391095" y="83127"/>
                </a:cubicBezTo>
                <a:cubicBezTo>
                  <a:pt x="383258" y="87046"/>
                  <a:pt x="374658" y="89315"/>
                  <a:pt x="366157" y="91440"/>
                </a:cubicBezTo>
                <a:cubicBezTo>
                  <a:pt x="363469" y="92112"/>
                  <a:pt x="366157" y="69273"/>
                  <a:pt x="357844" y="66502"/>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Activator</a:t>
            </a:r>
          </a:p>
        </p:txBody>
      </p:sp>
      <p:sp>
        <p:nvSpPr>
          <p:cNvPr id="37" name="Freeform 36"/>
          <p:cNvSpPr/>
          <p:nvPr/>
        </p:nvSpPr>
        <p:spPr>
          <a:xfrm>
            <a:off x="108065" y="864524"/>
            <a:ext cx="640459" cy="1105592"/>
          </a:xfrm>
          <a:custGeom>
            <a:avLst/>
            <a:gdLst>
              <a:gd name="connsiteX0" fmla="*/ 232757 w 640459"/>
              <a:gd name="connsiteY0" fmla="*/ 0 h 1105592"/>
              <a:gd name="connsiteX1" fmla="*/ 199506 w 640459"/>
              <a:gd name="connsiteY1" fmla="*/ 66501 h 1105592"/>
              <a:gd name="connsiteX2" fmla="*/ 191193 w 640459"/>
              <a:gd name="connsiteY2" fmla="*/ 91440 h 1105592"/>
              <a:gd name="connsiteX3" fmla="*/ 166255 w 640459"/>
              <a:gd name="connsiteY3" fmla="*/ 116378 h 1105592"/>
              <a:gd name="connsiteX4" fmla="*/ 108066 w 640459"/>
              <a:gd name="connsiteY4" fmla="*/ 232756 h 1105592"/>
              <a:gd name="connsiteX5" fmla="*/ 74815 w 640459"/>
              <a:gd name="connsiteY5" fmla="*/ 299258 h 1105592"/>
              <a:gd name="connsiteX6" fmla="*/ 33251 w 640459"/>
              <a:gd name="connsiteY6" fmla="*/ 374072 h 1105592"/>
              <a:gd name="connsiteX7" fmla="*/ 16626 w 640459"/>
              <a:gd name="connsiteY7" fmla="*/ 440574 h 1105592"/>
              <a:gd name="connsiteX8" fmla="*/ 0 w 640459"/>
              <a:gd name="connsiteY8" fmla="*/ 490451 h 1105592"/>
              <a:gd name="connsiteX9" fmla="*/ 91440 w 640459"/>
              <a:gd name="connsiteY9" fmla="*/ 814647 h 1105592"/>
              <a:gd name="connsiteX10" fmla="*/ 133004 w 640459"/>
              <a:gd name="connsiteY10" fmla="*/ 856211 h 1105592"/>
              <a:gd name="connsiteX11" fmla="*/ 157942 w 640459"/>
              <a:gd name="connsiteY11" fmla="*/ 906087 h 1105592"/>
              <a:gd name="connsiteX12" fmla="*/ 182880 w 640459"/>
              <a:gd name="connsiteY12" fmla="*/ 922712 h 1105592"/>
              <a:gd name="connsiteX13" fmla="*/ 224444 w 640459"/>
              <a:gd name="connsiteY13" fmla="*/ 947651 h 1105592"/>
              <a:gd name="connsiteX14" fmla="*/ 290946 w 640459"/>
              <a:gd name="connsiteY14" fmla="*/ 989214 h 1105592"/>
              <a:gd name="connsiteX15" fmla="*/ 324197 w 640459"/>
              <a:gd name="connsiteY15" fmla="*/ 997527 h 1105592"/>
              <a:gd name="connsiteX16" fmla="*/ 448888 w 640459"/>
              <a:gd name="connsiteY16" fmla="*/ 989214 h 1105592"/>
              <a:gd name="connsiteX17" fmla="*/ 473826 w 640459"/>
              <a:gd name="connsiteY17" fmla="*/ 980901 h 1105592"/>
              <a:gd name="connsiteX18" fmla="*/ 606830 w 640459"/>
              <a:gd name="connsiteY18" fmla="*/ 989214 h 1105592"/>
              <a:gd name="connsiteX19" fmla="*/ 623455 w 640459"/>
              <a:gd name="connsiteY19" fmla="*/ 1014152 h 1105592"/>
              <a:gd name="connsiteX20" fmla="*/ 640080 w 640459"/>
              <a:gd name="connsiteY20" fmla="*/ 1105592 h 11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0459" h="1105592">
                <a:moveTo>
                  <a:pt x="232757" y="0"/>
                </a:moveTo>
                <a:cubicBezTo>
                  <a:pt x="216141" y="83077"/>
                  <a:pt x="239425" y="6622"/>
                  <a:pt x="199506" y="66501"/>
                </a:cubicBezTo>
                <a:cubicBezTo>
                  <a:pt x="194645" y="73792"/>
                  <a:pt x="196054" y="84149"/>
                  <a:pt x="191193" y="91440"/>
                </a:cubicBezTo>
                <a:cubicBezTo>
                  <a:pt x="184672" y="101222"/>
                  <a:pt x="172215" y="106245"/>
                  <a:pt x="166255" y="116378"/>
                </a:cubicBezTo>
                <a:cubicBezTo>
                  <a:pt x="144265" y="153761"/>
                  <a:pt x="132125" y="196669"/>
                  <a:pt x="108066" y="232756"/>
                </a:cubicBezTo>
                <a:cubicBezTo>
                  <a:pt x="78625" y="276916"/>
                  <a:pt x="101928" y="238252"/>
                  <a:pt x="74815" y="299258"/>
                </a:cubicBezTo>
                <a:cubicBezTo>
                  <a:pt x="42788" y="371321"/>
                  <a:pt x="75227" y="290121"/>
                  <a:pt x="33251" y="374072"/>
                </a:cubicBezTo>
                <a:cubicBezTo>
                  <a:pt x="23165" y="394243"/>
                  <a:pt x="22314" y="419719"/>
                  <a:pt x="16626" y="440574"/>
                </a:cubicBezTo>
                <a:cubicBezTo>
                  <a:pt x="12015" y="457481"/>
                  <a:pt x="5542" y="473825"/>
                  <a:pt x="0" y="490451"/>
                </a:cubicBezTo>
                <a:cubicBezTo>
                  <a:pt x="30480" y="598516"/>
                  <a:pt x="53068" y="709126"/>
                  <a:pt x="91440" y="814647"/>
                </a:cubicBezTo>
                <a:cubicBezTo>
                  <a:pt x="98136" y="833061"/>
                  <a:pt x="133004" y="856211"/>
                  <a:pt x="133004" y="856211"/>
                </a:cubicBezTo>
                <a:cubicBezTo>
                  <a:pt x="139765" y="876493"/>
                  <a:pt x="141829" y="889974"/>
                  <a:pt x="157942" y="906087"/>
                </a:cubicBezTo>
                <a:cubicBezTo>
                  <a:pt x="165006" y="913151"/>
                  <a:pt x="175079" y="916471"/>
                  <a:pt x="182880" y="922712"/>
                </a:cubicBezTo>
                <a:cubicBezTo>
                  <a:pt x="215483" y="948795"/>
                  <a:pt x="181135" y="933214"/>
                  <a:pt x="224444" y="947651"/>
                </a:cubicBezTo>
                <a:cubicBezTo>
                  <a:pt x="250600" y="967268"/>
                  <a:pt x="260516" y="977803"/>
                  <a:pt x="290946" y="989214"/>
                </a:cubicBezTo>
                <a:cubicBezTo>
                  <a:pt x="301643" y="993225"/>
                  <a:pt x="313113" y="994756"/>
                  <a:pt x="324197" y="997527"/>
                </a:cubicBezTo>
                <a:cubicBezTo>
                  <a:pt x="365761" y="994756"/>
                  <a:pt x="407487" y="993814"/>
                  <a:pt x="448888" y="989214"/>
                </a:cubicBezTo>
                <a:cubicBezTo>
                  <a:pt x="457597" y="988246"/>
                  <a:pt x="465064" y="980901"/>
                  <a:pt x="473826" y="980901"/>
                </a:cubicBezTo>
                <a:cubicBezTo>
                  <a:pt x="518247" y="980901"/>
                  <a:pt x="562495" y="986443"/>
                  <a:pt x="606830" y="989214"/>
                </a:cubicBezTo>
                <a:cubicBezTo>
                  <a:pt x="612372" y="997527"/>
                  <a:pt x="619398" y="1005022"/>
                  <a:pt x="623455" y="1014152"/>
                </a:cubicBezTo>
                <a:cubicBezTo>
                  <a:pt x="644461" y="1061417"/>
                  <a:pt x="640080" y="1058960"/>
                  <a:pt x="640080" y="1105592"/>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8" name="Freeform 47"/>
          <p:cNvSpPr/>
          <p:nvPr/>
        </p:nvSpPr>
        <p:spPr>
          <a:xfrm>
            <a:off x="15683" y="2865390"/>
            <a:ext cx="1113944" cy="771985"/>
          </a:xfrm>
          <a:custGeom>
            <a:avLst/>
            <a:gdLst>
              <a:gd name="connsiteX0" fmla="*/ 357844 w 889897"/>
              <a:gd name="connsiteY0" fmla="*/ 66502 h 723207"/>
              <a:gd name="connsiteX1" fmla="*/ 316281 w 889897"/>
              <a:gd name="connsiteY1" fmla="*/ 74815 h 723207"/>
              <a:gd name="connsiteX2" fmla="*/ 283030 w 889897"/>
              <a:gd name="connsiteY2" fmla="*/ 108066 h 723207"/>
              <a:gd name="connsiteX3" fmla="*/ 258092 w 889897"/>
              <a:gd name="connsiteY3" fmla="*/ 124691 h 723207"/>
              <a:gd name="connsiteX4" fmla="*/ 158339 w 889897"/>
              <a:gd name="connsiteY4" fmla="*/ 174567 h 723207"/>
              <a:gd name="connsiteX5" fmla="*/ 91837 w 889897"/>
              <a:gd name="connsiteY5" fmla="*/ 216131 h 723207"/>
              <a:gd name="connsiteX6" fmla="*/ 75212 w 889897"/>
              <a:gd name="connsiteY6" fmla="*/ 232757 h 723207"/>
              <a:gd name="connsiteX7" fmla="*/ 50273 w 889897"/>
              <a:gd name="connsiteY7" fmla="*/ 324197 h 723207"/>
              <a:gd name="connsiteX8" fmla="*/ 58586 w 889897"/>
              <a:gd name="connsiteY8" fmla="*/ 432262 h 723207"/>
              <a:gd name="connsiteX9" fmla="*/ 66899 w 889897"/>
              <a:gd name="connsiteY9" fmla="*/ 523702 h 723207"/>
              <a:gd name="connsiteX10" fmla="*/ 58586 w 889897"/>
              <a:gd name="connsiteY10" fmla="*/ 556953 h 723207"/>
              <a:gd name="connsiteX11" fmla="*/ 33648 w 889897"/>
              <a:gd name="connsiteY11" fmla="*/ 565266 h 723207"/>
              <a:gd name="connsiteX12" fmla="*/ 397 w 889897"/>
              <a:gd name="connsiteY12" fmla="*/ 615142 h 723207"/>
              <a:gd name="connsiteX13" fmla="*/ 25335 w 889897"/>
              <a:gd name="connsiteY13" fmla="*/ 681644 h 723207"/>
              <a:gd name="connsiteX14" fmla="*/ 91837 w 889897"/>
              <a:gd name="connsiteY14" fmla="*/ 706582 h 723207"/>
              <a:gd name="connsiteX15" fmla="*/ 191590 w 889897"/>
              <a:gd name="connsiteY15" fmla="*/ 723207 h 723207"/>
              <a:gd name="connsiteX16" fmla="*/ 266404 w 889897"/>
              <a:gd name="connsiteY16" fmla="*/ 714895 h 723207"/>
              <a:gd name="connsiteX17" fmla="*/ 283030 w 889897"/>
              <a:gd name="connsiteY17" fmla="*/ 698269 h 723207"/>
              <a:gd name="connsiteX18" fmla="*/ 332906 w 889897"/>
              <a:gd name="connsiteY18" fmla="*/ 689957 h 723207"/>
              <a:gd name="connsiteX19" fmla="*/ 399408 w 889897"/>
              <a:gd name="connsiteY19" fmla="*/ 665018 h 723207"/>
              <a:gd name="connsiteX20" fmla="*/ 407721 w 889897"/>
              <a:gd name="connsiteY20" fmla="*/ 640080 h 723207"/>
              <a:gd name="connsiteX21" fmla="*/ 540724 w 889897"/>
              <a:gd name="connsiteY21" fmla="*/ 631767 h 723207"/>
              <a:gd name="connsiteX22" fmla="*/ 565662 w 889897"/>
              <a:gd name="connsiteY22" fmla="*/ 623455 h 723207"/>
              <a:gd name="connsiteX23" fmla="*/ 582288 w 889897"/>
              <a:gd name="connsiteY23" fmla="*/ 606829 h 723207"/>
              <a:gd name="connsiteX24" fmla="*/ 673728 w 889897"/>
              <a:gd name="connsiteY24" fmla="*/ 581891 h 723207"/>
              <a:gd name="connsiteX25" fmla="*/ 698666 w 889897"/>
              <a:gd name="connsiteY25" fmla="*/ 573578 h 723207"/>
              <a:gd name="connsiteX26" fmla="*/ 790106 w 889897"/>
              <a:gd name="connsiteY26" fmla="*/ 565266 h 723207"/>
              <a:gd name="connsiteX27" fmla="*/ 815044 w 889897"/>
              <a:gd name="connsiteY27" fmla="*/ 556953 h 723207"/>
              <a:gd name="connsiteX28" fmla="*/ 881546 w 889897"/>
              <a:gd name="connsiteY28" fmla="*/ 498764 h 723207"/>
              <a:gd name="connsiteX29" fmla="*/ 889859 w 889897"/>
              <a:gd name="connsiteY29" fmla="*/ 473826 h 723207"/>
              <a:gd name="connsiteX30" fmla="*/ 856608 w 889897"/>
              <a:gd name="connsiteY30" fmla="*/ 357447 h 723207"/>
              <a:gd name="connsiteX31" fmla="*/ 798419 w 889897"/>
              <a:gd name="connsiteY31" fmla="*/ 307571 h 723207"/>
              <a:gd name="connsiteX32" fmla="*/ 781793 w 889897"/>
              <a:gd name="connsiteY32" fmla="*/ 290946 h 723207"/>
              <a:gd name="connsiteX33" fmla="*/ 773481 w 889897"/>
              <a:gd name="connsiteY33" fmla="*/ 257695 h 723207"/>
              <a:gd name="connsiteX34" fmla="*/ 806732 w 889897"/>
              <a:gd name="connsiteY34" fmla="*/ 182880 h 723207"/>
              <a:gd name="connsiteX35" fmla="*/ 815044 w 889897"/>
              <a:gd name="connsiteY35" fmla="*/ 157942 h 723207"/>
              <a:gd name="connsiteX36" fmla="*/ 798419 w 889897"/>
              <a:gd name="connsiteY36" fmla="*/ 74815 h 723207"/>
              <a:gd name="connsiteX37" fmla="*/ 748542 w 889897"/>
              <a:gd name="connsiteY37" fmla="*/ 33251 h 723207"/>
              <a:gd name="connsiteX38" fmla="*/ 698666 w 889897"/>
              <a:gd name="connsiteY38" fmla="*/ 24938 h 723207"/>
              <a:gd name="connsiteX39" fmla="*/ 590601 w 889897"/>
              <a:gd name="connsiteY39" fmla="*/ 0 h 723207"/>
              <a:gd name="connsiteX40" fmla="*/ 490848 w 889897"/>
              <a:gd name="connsiteY40" fmla="*/ 8313 h 723207"/>
              <a:gd name="connsiteX41" fmla="*/ 465910 w 889897"/>
              <a:gd name="connsiteY41" fmla="*/ 16626 h 723207"/>
              <a:gd name="connsiteX42" fmla="*/ 432659 w 889897"/>
              <a:gd name="connsiteY42" fmla="*/ 49877 h 723207"/>
              <a:gd name="connsiteX43" fmla="*/ 391095 w 889897"/>
              <a:gd name="connsiteY43" fmla="*/ 83127 h 723207"/>
              <a:gd name="connsiteX44" fmla="*/ 366157 w 889897"/>
              <a:gd name="connsiteY44" fmla="*/ 91440 h 723207"/>
              <a:gd name="connsiteX45" fmla="*/ 357844 w 889897"/>
              <a:gd name="connsiteY45" fmla="*/ 66502 h 72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89897" h="723207">
                <a:moveTo>
                  <a:pt x="357844" y="66502"/>
                </a:moveTo>
                <a:cubicBezTo>
                  <a:pt x="349531" y="63731"/>
                  <a:pt x="328632" y="67953"/>
                  <a:pt x="316281" y="74815"/>
                </a:cubicBezTo>
                <a:cubicBezTo>
                  <a:pt x="302579" y="82427"/>
                  <a:pt x="296072" y="99371"/>
                  <a:pt x="283030" y="108066"/>
                </a:cubicBezTo>
                <a:cubicBezTo>
                  <a:pt x="274717" y="113608"/>
                  <a:pt x="266907" y="119990"/>
                  <a:pt x="258092" y="124691"/>
                </a:cubicBezTo>
                <a:cubicBezTo>
                  <a:pt x="225290" y="142185"/>
                  <a:pt x="158339" y="174567"/>
                  <a:pt x="158339" y="174567"/>
                </a:cubicBezTo>
                <a:cubicBezTo>
                  <a:pt x="120573" y="212333"/>
                  <a:pt x="167688" y="168723"/>
                  <a:pt x="91837" y="216131"/>
                </a:cubicBezTo>
                <a:cubicBezTo>
                  <a:pt x="85191" y="220285"/>
                  <a:pt x="80754" y="227215"/>
                  <a:pt x="75212" y="232757"/>
                </a:cubicBezTo>
                <a:cubicBezTo>
                  <a:pt x="54118" y="296037"/>
                  <a:pt x="62023" y="265449"/>
                  <a:pt x="50273" y="324197"/>
                </a:cubicBezTo>
                <a:cubicBezTo>
                  <a:pt x="53044" y="360219"/>
                  <a:pt x="55586" y="396259"/>
                  <a:pt x="58586" y="432262"/>
                </a:cubicBezTo>
                <a:cubicBezTo>
                  <a:pt x="61128" y="462762"/>
                  <a:pt x="66899" y="493096"/>
                  <a:pt x="66899" y="523702"/>
                </a:cubicBezTo>
                <a:cubicBezTo>
                  <a:pt x="66899" y="535127"/>
                  <a:pt x="65723" y="548032"/>
                  <a:pt x="58586" y="556953"/>
                </a:cubicBezTo>
                <a:cubicBezTo>
                  <a:pt x="53112" y="563795"/>
                  <a:pt x="41961" y="562495"/>
                  <a:pt x="33648" y="565266"/>
                </a:cubicBezTo>
                <a:cubicBezTo>
                  <a:pt x="22564" y="581891"/>
                  <a:pt x="-3522" y="595549"/>
                  <a:pt x="397" y="615142"/>
                </a:cubicBezTo>
                <a:cubicBezTo>
                  <a:pt x="3593" y="631119"/>
                  <a:pt x="5877" y="669969"/>
                  <a:pt x="25335" y="681644"/>
                </a:cubicBezTo>
                <a:cubicBezTo>
                  <a:pt x="45636" y="693824"/>
                  <a:pt x="69377" y="699095"/>
                  <a:pt x="91837" y="706582"/>
                </a:cubicBezTo>
                <a:cubicBezTo>
                  <a:pt x="124794" y="717568"/>
                  <a:pt x="156704" y="718847"/>
                  <a:pt x="191590" y="723207"/>
                </a:cubicBezTo>
                <a:cubicBezTo>
                  <a:pt x="216528" y="720436"/>
                  <a:pt x="242197" y="721497"/>
                  <a:pt x="266404" y="714895"/>
                </a:cubicBezTo>
                <a:cubicBezTo>
                  <a:pt x="273965" y="712833"/>
                  <a:pt x="275691" y="701021"/>
                  <a:pt x="283030" y="698269"/>
                </a:cubicBezTo>
                <a:cubicBezTo>
                  <a:pt x="298811" y="692351"/>
                  <a:pt x="316379" y="693262"/>
                  <a:pt x="332906" y="689957"/>
                </a:cubicBezTo>
                <a:cubicBezTo>
                  <a:pt x="370632" y="682412"/>
                  <a:pt x="364124" y="682660"/>
                  <a:pt x="399408" y="665018"/>
                </a:cubicBezTo>
                <a:cubicBezTo>
                  <a:pt x="402179" y="656705"/>
                  <a:pt x="399192" y="642087"/>
                  <a:pt x="407721" y="640080"/>
                </a:cubicBezTo>
                <a:cubicBezTo>
                  <a:pt x="450961" y="629906"/>
                  <a:pt x="496547" y="636417"/>
                  <a:pt x="540724" y="631767"/>
                </a:cubicBezTo>
                <a:cubicBezTo>
                  <a:pt x="549438" y="630850"/>
                  <a:pt x="557349" y="626226"/>
                  <a:pt x="565662" y="623455"/>
                </a:cubicBezTo>
                <a:cubicBezTo>
                  <a:pt x="571204" y="617913"/>
                  <a:pt x="575278" y="610334"/>
                  <a:pt x="582288" y="606829"/>
                </a:cubicBezTo>
                <a:cubicBezTo>
                  <a:pt x="617953" y="588997"/>
                  <a:pt x="637244" y="591012"/>
                  <a:pt x="673728" y="581891"/>
                </a:cubicBezTo>
                <a:cubicBezTo>
                  <a:pt x="682229" y="579766"/>
                  <a:pt x="689992" y="574817"/>
                  <a:pt x="698666" y="573578"/>
                </a:cubicBezTo>
                <a:cubicBezTo>
                  <a:pt x="728964" y="569250"/>
                  <a:pt x="759626" y="568037"/>
                  <a:pt x="790106" y="565266"/>
                </a:cubicBezTo>
                <a:cubicBezTo>
                  <a:pt x="798419" y="562495"/>
                  <a:pt x="807614" y="561597"/>
                  <a:pt x="815044" y="556953"/>
                </a:cubicBezTo>
                <a:cubicBezTo>
                  <a:pt x="842108" y="540038"/>
                  <a:pt x="859752" y="520558"/>
                  <a:pt x="881546" y="498764"/>
                </a:cubicBezTo>
                <a:cubicBezTo>
                  <a:pt x="884317" y="490451"/>
                  <a:pt x="890442" y="482569"/>
                  <a:pt x="889859" y="473826"/>
                </a:cubicBezTo>
                <a:cubicBezTo>
                  <a:pt x="885751" y="412201"/>
                  <a:pt x="893859" y="387248"/>
                  <a:pt x="856608" y="357447"/>
                </a:cubicBezTo>
                <a:cubicBezTo>
                  <a:pt x="793295" y="306796"/>
                  <a:pt x="878480" y="387630"/>
                  <a:pt x="798419" y="307571"/>
                </a:cubicBezTo>
                <a:lnTo>
                  <a:pt x="781793" y="290946"/>
                </a:lnTo>
                <a:cubicBezTo>
                  <a:pt x="779022" y="279862"/>
                  <a:pt x="772344" y="269063"/>
                  <a:pt x="773481" y="257695"/>
                </a:cubicBezTo>
                <a:cubicBezTo>
                  <a:pt x="776973" y="222778"/>
                  <a:pt x="789673" y="208468"/>
                  <a:pt x="806732" y="182880"/>
                </a:cubicBezTo>
                <a:cubicBezTo>
                  <a:pt x="809503" y="174567"/>
                  <a:pt x="815044" y="166704"/>
                  <a:pt x="815044" y="157942"/>
                </a:cubicBezTo>
                <a:cubicBezTo>
                  <a:pt x="815044" y="150252"/>
                  <a:pt x="808657" y="91878"/>
                  <a:pt x="798419" y="74815"/>
                </a:cubicBezTo>
                <a:cubicBezTo>
                  <a:pt x="792080" y="64251"/>
                  <a:pt x="752560" y="34858"/>
                  <a:pt x="748542" y="33251"/>
                </a:cubicBezTo>
                <a:cubicBezTo>
                  <a:pt x="732893" y="26991"/>
                  <a:pt x="715017" y="29026"/>
                  <a:pt x="698666" y="24938"/>
                </a:cubicBezTo>
                <a:cubicBezTo>
                  <a:pt x="576954" y="-5490"/>
                  <a:pt x="725672" y="19296"/>
                  <a:pt x="590601" y="0"/>
                </a:cubicBezTo>
                <a:cubicBezTo>
                  <a:pt x="557350" y="2771"/>
                  <a:pt x="523922" y="3903"/>
                  <a:pt x="490848" y="8313"/>
                </a:cubicBezTo>
                <a:cubicBezTo>
                  <a:pt x="482163" y="9471"/>
                  <a:pt x="473040" y="11533"/>
                  <a:pt x="465910" y="16626"/>
                </a:cubicBezTo>
                <a:cubicBezTo>
                  <a:pt x="453155" y="25737"/>
                  <a:pt x="443743" y="38793"/>
                  <a:pt x="432659" y="49877"/>
                </a:cubicBezTo>
                <a:cubicBezTo>
                  <a:pt x="417196" y="65339"/>
                  <a:pt x="412066" y="72642"/>
                  <a:pt x="391095" y="83127"/>
                </a:cubicBezTo>
                <a:cubicBezTo>
                  <a:pt x="383258" y="87046"/>
                  <a:pt x="374658" y="89315"/>
                  <a:pt x="366157" y="91440"/>
                </a:cubicBezTo>
                <a:cubicBezTo>
                  <a:pt x="363469" y="92112"/>
                  <a:pt x="366157" y="69273"/>
                  <a:pt x="357844" y="66502"/>
                </a:cubicBezTo>
                <a:close/>
              </a:path>
            </a:pathLst>
          </a:custGeom>
          <a:solidFill>
            <a:srgbClr val="3C23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Repressor</a:t>
            </a:r>
          </a:p>
        </p:txBody>
      </p:sp>
      <p:sp>
        <p:nvSpPr>
          <p:cNvPr id="38" name="Freeform 37"/>
          <p:cNvSpPr/>
          <p:nvPr/>
        </p:nvSpPr>
        <p:spPr>
          <a:xfrm>
            <a:off x="1113905" y="2435562"/>
            <a:ext cx="673331" cy="648460"/>
          </a:xfrm>
          <a:custGeom>
            <a:avLst/>
            <a:gdLst>
              <a:gd name="connsiteX0" fmla="*/ 0 w 673331"/>
              <a:gd name="connsiteY0" fmla="*/ 648460 h 648460"/>
              <a:gd name="connsiteX1" fmla="*/ 41564 w 673331"/>
              <a:gd name="connsiteY1" fmla="*/ 623522 h 648460"/>
              <a:gd name="connsiteX2" fmla="*/ 133004 w 673331"/>
              <a:gd name="connsiteY2" fmla="*/ 615209 h 648460"/>
              <a:gd name="connsiteX3" fmla="*/ 174568 w 673331"/>
              <a:gd name="connsiteY3" fmla="*/ 606896 h 648460"/>
              <a:gd name="connsiteX4" fmla="*/ 249382 w 673331"/>
              <a:gd name="connsiteY4" fmla="*/ 540394 h 648460"/>
              <a:gd name="connsiteX5" fmla="*/ 299259 w 673331"/>
              <a:gd name="connsiteY5" fmla="*/ 457267 h 648460"/>
              <a:gd name="connsiteX6" fmla="*/ 307571 w 673331"/>
              <a:gd name="connsiteY6" fmla="*/ 274387 h 648460"/>
              <a:gd name="connsiteX7" fmla="*/ 315884 w 673331"/>
              <a:gd name="connsiteY7" fmla="*/ 249449 h 648460"/>
              <a:gd name="connsiteX8" fmla="*/ 332510 w 673331"/>
              <a:gd name="connsiteY8" fmla="*/ 224511 h 648460"/>
              <a:gd name="connsiteX9" fmla="*/ 374073 w 673331"/>
              <a:gd name="connsiteY9" fmla="*/ 182947 h 648460"/>
              <a:gd name="connsiteX10" fmla="*/ 415637 w 673331"/>
              <a:gd name="connsiteY10" fmla="*/ 158009 h 648460"/>
              <a:gd name="connsiteX11" fmla="*/ 473826 w 673331"/>
              <a:gd name="connsiteY11" fmla="*/ 108133 h 648460"/>
              <a:gd name="connsiteX12" fmla="*/ 540328 w 673331"/>
              <a:gd name="connsiteY12" fmla="*/ 91507 h 648460"/>
              <a:gd name="connsiteX13" fmla="*/ 631768 w 673331"/>
              <a:gd name="connsiteY13" fmla="*/ 66569 h 648460"/>
              <a:gd name="connsiteX14" fmla="*/ 656706 w 673331"/>
              <a:gd name="connsiteY14" fmla="*/ 25005 h 648460"/>
              <a:gd name="connsiteX15" fmla="*/ 673331 w 673331"/>
              <a:gd name="connsiteY15" fmla="*/ 67 h 6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3331" h="648460">
                <a:moveTo>
                  <a:pt x="0" y="648460"/>
                </a:moveTo>
                <a:cubicBezTo>
                  <a:pt x="13855" y="640147"/>
                  <a:pt x="25889" y="627441"/>
                  <a:pt x="41564" y="623522"/>
                </a:cubicBezTo>
                <a:cubicBezTo>
                  <a:pt x="71256" y="616099"/>
                  <a:pt x="102635" y="619005"/>
                  <a:pt x="133004" y="615209"/>
                </a:cubicBezTo>
                <a:cubicBezTo>
                  <a:pt x="147024" y="613456"/>
                  <a:pt x="160713" y="609667"/>
                  <a:pt x="174568" y="606896"/>
                </a:cubicBezTo>
                <a:cubicBezTo>
                  <a:pt x="193078" y="591471"/>
                  <a:pt x="231086" y="562349"/>
                  <a:pt x="249382" y="540394"/>
                </a:cubicBezTo>
                <a:cubicBezTo>
                  <a:pt x="262575" y="524562"/>
                  <a:pt x="296437" y="462206"/>
                  <a:pt x="299259" y="457267"/>
                </a:cubicBezTo>
                <a:cubicBezTo>
                  <a:pt x="302030" y="396307"/>
                  <a:pt x="302705" y="335216"/>
                  <a:pt x="307571" y="274387"/>
                </a:cubicBezTo>
                <a:cubicBezTo>
                  <a:pt x="308270" y="265653"/>
                  <a:pt x="311965" y="257286"/>
                  <a:pt x="315884" y="249449"/>
                </a:cubicBezTo>
                <a:cubicBezTo>
                  <a:pt x="320352" y="240513"/>
                  <a:pt x="325931" y="232030"/>
                  <a:pt x="332510" y="224511"/>
                </a:cubicBezTo>
                <a:cubicBezTo>
                  <a:pt x="345412" y="209766"/>
                  <a:pt x="360218" y="196802"/>
                  <a:pt x="374073" y="182947"/>
                </a:cubicBezTo>
                <a:cubicBezTo>
                  <a:pt x="396893" y="160127"/>
                  <a:pt x="383266" y="168800"/>
                  <a:pt x="415637" y="158009"/>
                </a:cubicBezTo>
                <a:cubicBezTo>
                  <a:pt x="436091" y="137555"/>
                  <a:pt x="448505" y="120794"/>
                  <a:pt x="473826" y="108133"/>
                </a:cubicBezTo>
                <a:cubicBezTo>
                  <a:pt x="491989" y="99052"/>
                  <a:pt x="522711" y="95573"/>
                  <a:pt x="540328" y="91507"/>
                </a:cubicBezTo>
                <a:cubicBezTo>
                  <a:pt x="601273" y="77443"/>
                  <a:pt x="590544" y="80311"/>
                  <a:pt x="631768" y="66569"/>
                </a:cubicBezTo>
                <a:cubicBezTo>
                  <a:pt x="655312" y="-4069"/>
                  <a:pt x="622476" y="82053"/>
                  <a:pt x="656706" y="25005"/>
                </a:cubicBezTo>
                <a:cubicBezTo>
                  <a:pt x="673246" y="-2561"/>
                  <a:pt x="653932" y="67"/>
                  <a:pt x="673331" y="67"/>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6679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from Book website</a:t>
            </a:r>
          </a:p>
        </p:txBody>
      </p:sp>
      <p:sp>
        <p:nvSpPr>
          <p:cNvPr id="3" name="Content Placeholder 2"/>
          <p:cNvSpPr>
            <a:spLocks noGrp="1"/>
          </p:cNvSpPr>
          <p:nvPr>
            <p:ph idx="1"/>
          </p:nvPr>
        </p:nvSpPr>
        <p:spPr/>
        <p:txBody>
          <a:bodyPr/>
          <a:lstStyle/>
          <a:p>
            <a:r>
              <a:rPr lang="en-US" dirty="0"/>
              <a:t>Demo of FASTQ files </a:t>
            </a:r>
          </a:p>
        </p:txBody>
      </p:sp>
    </p:spTree>
    <p:extLst>
      <p:ext uri="{BB962C8B-B14F-4D97-AF65-F5344CB8AC3E}">
        <p14:creationId xmlns:p14="http://schemas.microsoft.com/office/powerpoint/2010/main" val="4035095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FASTQ (Sanger to </a:t>
            </a:r>
            <a:r>
              <a:rPr lang="en-US" dirty="0" err="1"/>
              <a:t>NextGen</a:t>
            </a:r>
            <a:r>
              <a:rPr lang="en-US" dirty="0"/>
              <a:t>)</a:t>
            </a:r>
          </a:p>
        </p:txBody>
      </p:sp>
      <p:sp>
        <p:nvSpPr>
          <p:cNvPr id="3" name="Content Placeholder 2"/>
          <p:cNvSpPr>
            <a:spLocks noGrp="1"/>
          </p:cNvSpPr>
          <p:nvPr>
            <p:ph idx="4294967295"/>
          </p:nvPr>
        </p:nvSpPr>
        <p:spPr>
          <a:xfrm>
            <a:off x="80920" y="2750183"/>
            <a:ext cx="8229600" cy="3036887"/>
          </a:xfrm>
        </p:spPr>
        <p:txBody>
          <a:bodyPr/>
          <a:lstStyle/>
          <a:p>
            <a:r>
              <a:rPr lang="en-US" dirty="0"/>
              <a:t>ASCII format</a:t>
            </a:r>
          </a:p>
          <a:p>
            <a:r>
              <a:rPr lang="en-US" dirty="0"/>
              <a:t>Line 1: begins @ character and other details (sequence ID </a:t>
            </a:r>
            <a:r>
              <a:rPr lang="en-US" dirty="0" err="1"/>
              <a:t>etc</a:t>
            </a:r>
            <a:r>
              <a:rPr lang="en-US" dirty="0"/>
              <a:t>) are optional</a:t>
            </a:r>
          </a:p>
          <a:p>
            <a:r>
              <a:rPr lang="en-US" dirty="0"/>
              <a:t>Line 2: raw sequence of the read</a:t>
            </a:r>
          </a:p>
          <a:p>
            <a:r>
              <a:rPr lang="en-US" dirty="0"/>
              <a:t>Line 3: begins with “+” and optionally by same sequence ID </a:t>
            </a:r>
          </a:p>
        </p:txBody>
      </p:sp>
      <p:sp>
        <p:nvSpPr>
          <p:cNvPr id="4" name="Rectangle 1"/>
          <p:cNvSpPr>
            <a:spLocks noChangeArrowheads="1"/>
          </p:cNvSpPr>
          <p:nvPr/>
        </p:nvSpPr>
        <p:spPr bwMode="auto">
          <a:xfrm>
            <a:off x="242776" y="1295400"/>
            <a:ext cx="8626079" cy="123110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@SEQ_ID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GATTTGGGGTTCAAAGCAGTATCGATCAAATAGTAAATCCATTTGTTCAACTCACAGTTT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!''*((((***+))%%%++)(%%%%).1***-+*''))**55CCF&gt;&gt;&gt;&gt;&gt;&gt;CCCCCCC6</a:t>
            </a:r>
            <a:r>
              <a:rPr lang="en-US" altLang="en-US" sz="2000" dirty="0">
                <a:solidFill>
                  <a:srgbClr val="000000"/>
                </a:solidFill>
                <a:latin typeface="Courier New" panose="02070309020205020404" pitchFamily="49" charset="0"/>
                <a:cs typeface="Courier New" panose="02070309020205020404" pitchFamily="49" charset="0"/>
              </a:rPr>
              <a:t>5</a:t>
            </a:r>
            <a:r>
              <a:rPr lang="en-US" altLang="en-US" sz="2000" dirty="0">
                <a:solidFill>
                  <a:prstClr val="black"/>
                </a:solidFill>
                <a:latin typeface="Courier New" panose="02070309020205020404" pitchFamily="49" charset="0"/>
                <a:cs typeface="Courier New" panose="02070309020205020404" pitchFamily="49" charset="0"/>
              </a:rPr>
              <a:t> </a:t>
            </a:r>
          </a:p>
        </p:txBody>
      </p:sp>
      <p:sp>
        <p:nvSpPr>
          <p:cNvPr id="5" name="Date Placeholder 4"/>
          <p:cNvSpPr>
            <a:spLocks noGrp="1"/>
          </p:cNvSpPr>
          <p:nvPr>
            <p:ph type="dt" sz="half" idx="10"/>
          </p:nvPr>
        </p:nvSpPr>
        <p:spPr/>
        <p:txBody>
          <a:bodyPr/>
          <a:lstStyle/>
          <a:p>
            <a:pPr>
              <a:defRPr/>
            </a:pPr>
            <a:fld id="{9A622CA7-A300-4E14-A3BA-6E1F6C11814A}" type="datetime1">
              <a:rPr lang="en-US" smtClean="0">
                <a:solidFill>
                  <a:prstClr val="black">
                    <a:tint val="75000"/>
                  </a:prstClr>
                </a:solidFill>
              </a:rPr>
              <a:pPr>
                <a:defRPr/>
              </a:pPr>
              <a:t>4/14/2018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7" name="Slide Number Placeholder 6"/>
          <p:cNvSpPr>
            <a:spLocks noGrp="1"/>
          </p:cNvSpPr>
          <p:nvPr>
            <p:ph type="sldNum" sz="quarter" idx="12"/>
          </p:nvPr>
        </p:nvSpPr>
        <p:spPr/>
        <p:txBody>
          <a:bodyPr/>
          <a:lstStyle/>
          <a:p>
            <a:pPr>
              <a:defRPr/>
            </a:pPr>
            <a:fld id="{601C58E7-A07A-468A-8745-DD42767729E3}" type="slidenum">
              <a:rPr lang="en-US" smtClean="0">
                <a:solidFill>
                  <a:prstClr val="black">
                    <a:tint val="75000"/>
                  </a:prstClr>
                </a:solidFill>
              </a:rPr>
              <a:pPr>
                <a:defRPr/>
              </a:pPr>
              <a:t>61</a:t>
            </a:fld>
            <a:endParaRPr lang="en-US">
              <a:solidFill>
                <a:prstClr val="black">
                  <a:tint val="75000"/>
                </a:prstClr>
              </a:solidFill>
            </a:endParaRPr>
          </a:p>
        </p:txBody>
      </p:sp>
    </p:spTree>
    <p:extLst>
      <p:ext uri="{BB962C8B-B14F-4D97-AF65-F5344CB8AC3E}">
        <p14:creationId xmlns:p14="http://schemas.microsoft.com/office/powerpoint/2010/main" val="2691161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To understand the quality scores, we need to understand ASCII codes</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pPr>
              <a:defRPr/>
            </a:pPr>
            <a:fld id="{3FD0D642-82A6-4B8B-B081-8D4FE43FE9CD}"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73C57DE-288D-482D-9CBB-A0C2932D3E9B}" type="slidenum">
              <a:rPr lang="en-US" smtClean="0">
                <a:solidFill>
                  <a:prstClr val="black">
                    <a:tint val="75000"/>
                  </a:prstClr>
                </a:solidFill>
              </a:rPr>
              <a:pPr>
                <a:defRPr/>
              </a:pPr>
              <a:t>62</a:t>
            </a:fld>
            <a:endParaRPr lang="en-US">
              <a:solidFill>
                <a:prstClr val="black">
                  <a:tint val="75000"/>
                </a:prstClr>
              </a:solidFill>
            </a:endParaRPr>
          </a:p>
        </p:txBody>
      </p:sp>
    </p:spTree>
    <p:extLst>
      <p:ext uri="{BB962C8B-B14F-4D97-AF65-F5344CB8AC3E}">
        <p14:creationId xmlns:p14="http://schemas.microsoft.com/office/powerpoint/2010/main" val="3599259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Nucleotide Symbols</a:t>
            </a:r>
          </a:p>
        </p:txBody>
      </p:sp>
      <p:sp>
        <p:nvSpPr>
          <p:cNvPr id="3" name="Content Placeholder 2"/>
          <p:cNvSpPr>
            <a:spLocks noGrp="1"/>
          </p:cNvSpPr>
          <p:nvPr>
            <p:ph idx="1"/>
          </p:nvPr>
        </p:nvSpPr>
        <p:spPr>
          <a:xfrm>
            <a:off x="304800" y="1523996"/>
            <a:ext cx="4876800" cy="4525963"/>
          </a:xfrm>
        </p:spPr>
        <p:txBody>
          <a:bodyPr/>
          <a:lstStyle/>
          <a:p>
            <a:r>
              <a:rPr lang="en-US" sz="2800" b="1" dirty="0">
                <a:solidFill>
                  <a:schemeClr val="accent4">
                    <a:lumMod val="50000"/>
                  </a:schemeClr>
                </a:solidFill>
                <a:latin typeface="Courier New" panose="02070309020205020404" pitchFamily="49" charset="0"/>
                <a:cs typeface="Courier New" panose="02070309020205020404" pitchFamily="49" charset="0"/>
              </a:rPr>
              <a:t>A, T, G, C</a:t>
            </a:r>
            <a:br>
              <a:rPr lang="en-US" sz="2800" b="1" dirty="0">
                <a:solidFill>
                  <a:schemeClr val="accent4">
                    <a:lumMod val="50000"/>
                  </a:schemeClr>
                </a:solidFill>
                <a:latin typeface="Courier New" panose="02070309020205020404" pitchFamily="49" charset="0"/>
                <a:cs typeface="Courier New" panose="02070309020205020404" pitchFamily="49" charset="0"/>
              </a:rPr>
            </a:br>
            <a:endParaRPr lang="en-US" sz="2800" b="1" dirty="0">
              <a:solidFill>
                <a:schemeClr val="accent4">
                  <a:lumMod val="50000"/>
                </a:schemeClr>
              </a:solidFill>
              <a:latin typeface="Courier New" panose="02070309020205020404" pitchFamily="49" charset="0"/>
              <a:cs typeface="Courier New" panose="02070309020205020404" pitchFamily="49" charset="0"/>
            </a:endParaRPr>
          </a:p>
          <a:p>
            <a:r>
              <a:rPr lang="en-US" sz="2800" b="1" dirty="0">
                <a:solidFill>
                  <a:srgbClr val="00B050"/>
                </a:solidFill>
                <a:latin typeface="Courier New" panose="02070309020205020404" pitchFamily="49" charset="0"/>
                <a:cs typeface="Courier New" panose="02070309020205020404" pitchFamily="49" charset="0"/>
              </a:rPr>
              <a:t>R = G/A (purine)</a:t>
            </a:r>
          </a:p>
          <a:p>
            <a:r>
              <a:rPr lang="en-US" sz="2800" b="1" dirty="0">
                <a:solidFill>
                  <a:srgbClr val="00B050"/>
                </a:solidFill>
                <a:latin typeface="Courier New" panose="02070309020205020404" pitchFamily="49" charset="0"/>
                <a:cs typeface="Courier New" panose="02070309020205020404" pitchFamily="49" charset="0"/>
              </a:rPr>
              <a:t>Y = C/T (Pyrimidine)</a:t>
            </a:r>
            <a:br>
              <a:rPr lang="en-US" sz="2800" b="1" dirty="0">
                <a:solidFill>
                  <a:srgbClr val="00B050"/>
                </a:solidFill>
                <a:latin typeface="Courier New" panose="02070309020205020404" pitchFamily="49" charset="0"/>
                <a:cs typeface="Courier New" panose="02070309020205020404" pitchFamily="49" charset="0"/>
              </a:rPr>
            </a:br>
            <a:endParaRPr lang="en-US" sz="2800" b="1" dirty="0">
              <a:solidFill>
                <a:srgbClr val="00B050"/>
              </a:solidFill>
              <a:latin typeface="Courier New" panose="02070309020205020404" pitchFamily="49" charset="0"/>
              <a:cs typeface="Courier New" panose="02070309020205020404" pitchFamily="49" charset="0"/>
            </a:endParaRPr>
          </a:p>
          <a:p>
            <a:r>
              <a:rPr lang="en-US" sz="2800" b="1" dirty="0">
                <a:solidFill>
                  <a:srgbClr val="0033CC"/>
                </a:solidFill>
                <a:latin typeface="Courier New" panose="02070309020205020404" pitchFamily="49" charset="0"/>
                <a:cs typeface="Courier New" panose="02070309020205020404" pitchFamily="49" charset="0"/>
              </a:rPr>
              <a:t>M = A/C</a:t>
            </a:r>
          </a:p>
          <a:p>
            <a:r>
              <a:rPr lang="en-US" sz="2800" b="1" dirty="0">
                <a:solidFill>
                  <a:srgbClr val="0033CC"/>
                </a:solidFill>
                <a:latin typeface="Courier New" panose="02070309020205020404" pitchFamily="49" charset="0"/>
                <a:cs typeface="Courier New" panose="02070309020205020404" pitchFamily="49" charset="0"/>
              </a:rPr>
              <a:t>K = G/T</a:t>
            </a:r>
          </a:p>
          <a:p>
            <a:r>
              <a:rPr lang="en-US" sz="2800" b="1" dirty="0">
                <a:solidFill>
                  <a:srgbClr val="0033CC"/>
                </a:solidFill>
                <a:latin typeface="Courier New" panose="02070309020205020404" pitchFamily="49" charset="0"/>
                <a:cs typeface="Courier New" panose="02070309020205020404" pitchFamily="49" charset="0"/>
              </a:rPr>
              <a:t>S = C/G</a:t>
            </a:r>
          </a:p>
          <a:p>
            <a:r>
              <a:rPr lang="en-US" sz="2800" b="1" dirty="0">
                <a:solidFill>
                  <a:srgbClr val="0033CC"/>
                </a:solidFill>
                <a:latin typeface="Courier New" panose="02070309020205020404" pitchFamily="49" charset="0"/>
                <a:cs typeface="Courier New" panose="02070309020205020404" pitchFamily="49" charset="0"/>
              </a:rPr>
              <a:t>W = A/T</a:t>
            </a:r>
          </a:p>
        </p:txBody>
      </p:sp>
      <p:sp>
        <p:nvSpPr>
          <p:cNvPr id="4" name="Date Placeholder 3"/>
          <p:cNvSpPr>
            <a:spLocks noGrp="1"/>
          </p:cNvSpPr>
          <p:nvPr>
            <p:ph type="dt" sz="half" idx="10"/>
          </p:nvPr>
        </p:nvSpPr>
        <p:spPr/>
        <p:txBody>
          <a:body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63</a:t>
            </a:fld>
            <a:endParaRPr lang="en-US">
              <a:solidFill>
                <a:prstClr val="black">
                  <a:tint val="75000"/>
                </a:prstClr>
              </a:solidFill>
            </a:endParaRPr>
          </a:p>
        </p:txBody>
      </p:sp>
      <p:sp>
        <p:nvSpPr>
          <p:cNvPr id="7" name="Content Placeholder 2"/>
          <p:cNvSpPr txBox="1">
            <a:spLocks/>
          </p:cNvSpPr>
          <p:nvPr/>
        </p:nvSpPr>
        <p:spPr bwMode="auto">
          <a:xfrm>
            <a:off x="5181600" y="1523998"/>
            <a:ext cx="3962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accent2"/>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hlink"/>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00660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latin typeface="Courier New" panose="02070309020205020404" pitchFamily="49" charset="0"/>
                <a:cs typeface="Courier New" panose="02070309020205020404" pitchFamily="49" charset="0"/>
              </a:rPr>
              <a:t>H  = A/C/T not G</a:t>
            </a:r>
          </a:p>
          <a:p>
            <a:r>
              <a:rPr lang="en-US" sz="2800" b="1" dirty="0">
                <a:latin typeface="Courier New" panose="02070309020205020404" pitchFamily="49" charset="0"/>
                <a:cs typeface="Courier New" panose="02070309020205020404" pitchFamily="49" charset="0"/>
              </a:rPr>
              <a:t>B  = C/G/T not A</a:t>
            </a:r>
          </a:p>
          <a:p>
            <a:r>
              <a:rPr lang="en-US" sz="2800" b="1" dirty="0">
                <a:latin typeface="Courier New" panose="02070309020205020404" pitchFamily="49" charset="0"/>
                <a:cs typeface="Courier New" panose="02070309020205020404" pitchFamily="49" charset="0"/>
              </a:rPr>
              <a:t>V  = A/C/G not T</a:t>
            </a:r>
          </a:p>
          <a:p>
            <a:r>
              <a:rPr lang="en-US" sz="2800" b="1" dirty="0">
                <a:latin typeface="Courier New" panose="02070309020205020404" pitchFamily="49" charset="0"/>
                <a:cs typeface="Courier New" panose="02070309020205020404" pitchFamily="49" charset="0"/>
              </a:rPr>
              <a:t>D  = A/G/T not C</a:t>
            </a:r>
            <a:br>
              <a:rPr lang="en-US" sz="2800" b="1" dirty="0">
                <a:latin typeface="Courier New" panose="02070309020205020404" pitchFamily="49" charset="0"/>
                <a:cs typeface="Courier New" panose="02070309020205020404" pitchFamily="49" charset="0"/>
              </a:rPr>
            </a:br>
            <a:endParaRPr lang="en-US" sz="2800" b="1" dirty="0">
              <a:latin typeface="Courier New" panose="02070309020205020404" pitchFamily="49" charset="0"/>
              <a:cs typeface="Courier New" panose="02070309020205020404" pitchFamily="49" charset="0"/>
            </a:endParaRPr>
          </a:p>
          <a:p>
            <a:r>
              <a:rPr lang="en-US" sz="2800" b="1" dirty="0">
                <a:solidFill>
                  <a:schemeClr val="accent2">
                    <a:lumMod val="50000"/>
                  </a:schemeClr>
                </a:solidFill>
                <a:latin typeface="Courier New" panose="02070309020205020404" pitchFamily="49" charset="0"/>
                <a:cs typeface="Courier New" panose="02070309020205020404" pitchFamily="49" charset="0"/>
              </a:rPr>
              <a:t>N  = A/C/G/T</a:t>
            </a:r>
          </a:p>
        </p:txBody>
      </p:sp>
    </p:spTree>
    <p:extLst>
      <p:ext uri="{BB962C8B-B14F-4D97-AF65-F5344CB8AC3E}">
        <p14:creationId xmlns:p14="http://schemas.microsoft.com/office/powerpoint/2010/main" val="2360976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Scores</a:t>
            </a:r>
          </a:p>
        </p:txBody>
      </p:sp>
      <p:sp>
        <p:nvSpPr>
          <p:cNvPr id="3" name="Content Placeholder 2"/>
          <p:cNvSpPr>
            <a:spLocks noGrp="1"/>
          </p:cNvSpPr>
          <p:nvPr>
            <p:ph idx="1"/>
          </p:nvPr>
        </p:nvSpPr>
        <p:spPr/>
        <p:txBody>
          <a:bodyPr/>
          <a:lstStyle/>
          <a:p>
            <a:r>
              <a:rPr lang="en-US" dirty="0"/>
              <a:t>Three types of scores </a:t>
            </a:r>
          </a:p>
          <a:p>
            <a:pPr lvl="1"/>
            <a:r>
              <a:rPr lang="en-US" dirty="0"/>
              <a:t>Sanger standard format (commonly used)</a:t>
            </a:r>
          </a:p>
          <a:p>
            <a:pPr lvl="2"/>
            <a:r>
              <a:rPr lang="en-US" dirty="0"/>
              <a:t>Often called Q or PHRED scores </a:t>
            </a:r>
          </a:p>
          <a:p>
            <a:pPr lvl="2"/>
            <a:r>
              <a:rPr lang="en-US" dirty="0"/>
              <a:t>Introduced by Phil Green (1998)</a:t>
            </a:r>
          </a:p>
          <a:p>
            <a:pPr lvl="1"/>
            <a:r>
              <a:rPr lang="en-US" dirty="0" err="1"/>
              <a:t>Solexa</a:t>
            </a:r>
            <a:r>
              <a:rPr lang="en-US" dirty="0"/>
              <a:t> (now Illumina Inc.) since 2004</a:t>
            </a:r>
          </a:p>
          <a:p>
            <a:pPr lvl="1"/>
            <a:r>
              <a:rPr lang="en-US" dirty="0"/>
              <a:t>Illumina 1.3+ FASTQ format </a:t>
            </a:r>
          </a:p>
        </p:txBody>
      </p:sp>
      <p:sp>
        <p:nvSpPr>
          <p:cNvPr id="4" name="Date Placeholder 3"/>
          <p:cNvSpPr>
            <a:spLocks noGrp="1"/>
          </p:cNvSpPr>
          <p:nvPr>
            <p:ph type="dt" sz="half" idx="10"/>
          </p:nvPr>
        </p:nvSpPr>
        <p:spPr/>
        <p:txBody>
          <a:body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64</a:t>
            </a:fld>
            <a:endParaRPr lang="en-US">
              <a:solidFill>
                <a:prstClr val="black">
                  <a:tint val="75000"/>
                </a:prstClr>
              </a:solidFill>
            </a:endParaRPr>
          </a:p>
        </p:txBody>
      </p:sp>
    </p:spTree>
    <p:extLst>
      <p:ext uri="{BB962C8B-B14F-4D97-AF65-F5344CB8AC3E}">
        <p14:creationId xmlns:p14="http://schemas.microsoft.com/office/powerpoint/2010/main" val="1508098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us focus on Standard Sanger Scores</a:t>
            </a:r>
          </a:p>
        </p:txBody>
      </p:sp>
      <p:sp>
        <p:nvSpPr>
          <p:cNvPr id="3" name="Content Placeholder 2"/>
          <p:cNvSpPr>
            <a:spLocks noGrp="1"/>
          </p:cNvSpPr>
          <p:nvPr>
            <p:ph idx="1"/>
          </p:nvPr>
        </p:nvSpPr>
        <p:spPr/>
        <p:txBody>
          <a:bodyPr/>
          <a:lstStyle/>
          <a:p>
            <a:r>
              <a:rPr lang="en-US" dirty="0"/>
              <a:t>Scores are stored as ASCII printable characters 33-126 </a:t>
            </a:r>
          </a:p>
          <a:p>
            <a:pPr lvl="1"/>
            <a:r>
              <a:rPr lang="en-US" dirty="0"/>
              <a:t>ASCII offset of 33 (why 33-126, more on next page)</a:t>
            </a:r>
          </a:p>
          <a:p>
            <a:pPr lvl="1"/>
            <a:r>
              <a:rPr lang="en-US" dirty="0"/>
              <a:t>Range of possible quality score is 0-93</a:t>
            </a:r>
          </a:p>
          <a:p>
            <a:pPr lvl="2"/>
            <a:r>
              <a:rPr lang="en-US" dirty="0"/>
              <a:t>126-33 = 93 </a:t>
            </a:r>
          </a:p>
          <a:p>
            <a:pPr marL="457200" lvl="1" indent="0">
              <a:buNone/>
            </a:pPr>
            <a:endParaRPr lang="en-US" dirty="0"/>
          </a:p>
        </p:txBody>
      </p:sp>
      <p:sp>
        <p:nvSpPr>
          <p:cNvPr id="4" name="Date Placeholder 3"/>
          <p:cNvSpPr>
            <a:spLocks noGrp="1"/>
          </p:cNvSpPr>
          <p:nvPr>
            <p:ph type="dt" sz="half" idx="10"/>
          </p:nvPr>
        </p:nvSpPr>
        <p:spPr/>
        <p:txBody>
          <a:bodyPr/>
          <a:lstStyle/>
          <a:p>
            <a:pPr>
              <a:defRPr/>
            </a:pPr>
            <a:fld id="{BBE54C8B-62A1-475F-939A-AB4958BCCAB1}"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65</a:t>
            </a:fld>
            <a:endParaRPr lang="en-US">
              <a:solidFill>
                <a:prstClr val="black">
                  <a:tint val="75000"/>
                </a:prstClr>
              </a:solidFill>
            </a:endParaRPr>
          </a:p>
        </p:txBody>
      </p:sp>
    </p:spTree>
    <p:extLst>
      <p:ext uri="{BB962C8B-B14F-4D97-AF65-F5344CB8AC3E}">
        <p14:creationId xmlns:p14="http://schemas.microsoft.com/office/powerpoint/2010/main" val="3146544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CII-Table-w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32220"/>
            <a:ext cx="8334375" cy="55435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21382" y="1954020"/>
            <a:ext cx="1473778" cy="15240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2" name="Date Placeholder 1"/>
          <p:cNvSpPr>
            <a:spLocks noGrp="1"/>
          </p:cNvSpPr>
          <p:nvPr>
            <p:ph type="dt" sz="half" idx="10"/>
          </p:nvPr>
        </p:nvSpPr>
        <p:spPr/>
        <p:txBody>
          <a:bodyPr/>
          <a:lstStyle/>
          <a:p>
            <a:pPr>
              <a:defRPr/>
            </a:pPr>
            <a:fld id="{891EB86A-A3EC-4C74-A63D-4AAF86B4D8D3}"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8" name="Slide Number Placeholder 7"/>
          <p:cNvSpPr>
            <a:spLocks noGrp="1"/>
          </p:cNvSpPr>
          <p:nvPr>
            <p:ph type="sldNum" sz="quarter" idx="12"/>
          </p:nvPr>
        </p:nvSpPr>
        <p:spPr/>
        <p:txBody>
          <a:bodyPr/>
          <a:lstStyle/>
          <a:p>
            <a:pPr>
              <a:defRPr/>
            </a:pPr>
            <a:fld id="{601C58E7-A07A-468A-8745-DD42767729E3}" type="slidenum">
              <a:rPr lang="en-US" smtClean="0">
                <a:solidFill>
                  <a:prstClr val="black">
                    <a:tint val="75000"/>
                  </a:prstClr>
                </a:solidFill>
              </a:rPr>
              <a:pPr>
                <a:defRPr/>
              </a:pPr>
              <a:t>66</a:t>
            </a:fld>
            <a:endParaRPr lang="en-US">
              <a:solidFill>
                <a:prstClr val="black">
                  <a:tint val="75000"/>
                </a:prstClr>
              </a:solidFill>
            </a:endParaRPr>
          </a:p>
        </p:txBody>
      </p:sp>
      <p:sp>
        <p:nvSpPr>
          <p:cNvPr id="10" name="Rectangle 9"/>
          <p:cNvSpPr/>
          <p:nvPr/>
        </p:nvSpPr>
        <p:spPr>
          <a:xfrm>
            <a:off x="6553200" y="1969010"/>
            <a:ext cx="1578032" cy="15240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1" name="Rectangle 10"/>
          <p:cNvSpPr/>
          <p:nvPr/>
        </p:nvSpPr>
        <p:spPr>
          <a:xfrm>
            <a:off x="3042458" y="4112236"/>
            <a:ext cx="1591438" cy="15240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2" name="TextBox 11"/>
          <p:cNvSpPr txBox="1"/>
          <p:nvPr/>
        </p:nvSpPr>
        <p:spPr>
          <a:xfrm>
            <a:off x="4262277" y="102160"/>
            <a:ext cx="5075005" cy="46166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charset="0"/>
              </a:rPr>
              <a:t>Public Domain Figure from </a:t>
            </a:r>
            <a:r>
              <a:rPr kumimoji="0" lang="en-US" sz="1200" b="0" i="0" u="none" strike="noStrike" kern="0" cap="none" spc="0" normalizeH="0" noProof="0" dirty="0">
                <a:ln>
                  <a:noFill/>
                </a:ln>
                <a:solidFill>
                  <a:prstClr val="black"/>
                </a:solidFill>
                <a:effectLst/>
                <a:uLnTx/>
                <a:uFillTx/>
                <a:latin typeface="Arial" charset="0"/>
              </a:rPr>
              <a:t> </a:t>
            </a:r>
            <a:r>
              <a:rPr kumimoji="0" lang="en-US" sz="1200" b="0" i="0" u="none" strike="noStrike" kern="0" cap="none" spc="0" normalizeH="0" baseline="0" noProof="0" dirty="0">
                <a:ln>
                  <a:noFill/>
                </a:ln>
                <a:solidFill>
                  <a:prstClr val="black"/>
                </a:solidFill>
                <a:effectLst/>
                <a:uLnTx/>
                <a:uFillTx/>
                <a:latin typeface="Arial" charset="0"/>
                <a:hlinkClick r:id="rId3"/>
              </a:rPr>
              <a:t>http://simple.wikipedia.org/wiki/ASCII</a:t>
            </a:r>
            <a:r>
              <a:rPr kumimoji="0" lang="en-US" sz="1200" b="0" i="0" u="none" strike="noStrike" kern="0" cap="none" spc="0" normalizeH="0" baseline="0" noProof="0" dirty="0">
                <a:ln>
                  <a:noFill/>
                </a:ln>
                <a:solidFill>
                  <a:prstClr val="black"/>
                </a:solidFill>
                <a:effectLst/>
                <a:uLnTx/>
                <a:uFillTx/>
                <a:latin typeface="Arial" charset="0"/>
              </a:rPr>
              <a:t> </a:t>
            </a:r>
            <a:br>
              <a:rPr kumimoji="0" lang="en-US" sz="1200" b="0" i="0" u="none" strike="noStrike" kern="0" cap="none" spc="0" normalizeH="0" baseline="0" noProof="0" dirty="0">
                <a:ln>
                  <a:noFill/>
                </a:ln>
                <a:solidFill>
                  <a:prstClr val="black"/>
                </a:solidFill>
                <a:effectLst/>
                <a:uLnTx/>
                <a:uFillTx/>
                <a:latin typeface="Arial" charset="0"/>
              </a:rPr>
            </a:br>
            <a:r>
              <a:rPr kumimoji="0" lang="en-US" sz="1200" b="0" i="0" u="none" strike="noStrike" kern="0" cap="none" spc="0" normalizeH="0" baseline="0" noProof="0" dirty="0">
                <a:ln>
                  <a:noFill/>
                </a:ln>
                <a:solidFill>
                  <a:prstClr val="black"/>
                </a:solidFill>
                <a:effectLst/>
                <a:uLnTx/>
                <a:uFillTx/>
                <a:latin typeface="Arial" charset="0"/>
              </a:rPr>
              <a:t>Author: </a:t>
            </a:r>
            <a:r>
              <a:rPr kumimoji="0" lang="en-US" sz="1200" b="0" i="0" u="none" strike="noStrike" kern="0" cap="none" spc="0" normalizeH="0" baseline="0" noProof="0" dirty="0" err="1">
                <a:ln>
                  <a:noFill/>
                </a:ln>
                <a:solidFill>
                  <a:prstClr val="black"/>
                </a:solidFill>
                <a:effectLst/>
                <a:uLnTx/>
                <a:uFillTx/>
                <a:latin typeface="Arial" charset="0"/>
              </a:rPr>
              <a:t>LanoxxthShaddow</a:t>
            </a:r>
            <a:r>
              <a:rPr kumimoji="0" lang="en-US" sz="1200" b="0" i="0" u="none" strike="noStrike" kern="0" cap="none" spc="0" normalizeH="0" baseline="0" noProof="0" dirty="0">
                <a:ln>
                  <a:noFill/>
                </a:ln>
                <a:solidFill>
                  <a:prstClr val="black"/>
                </a:solidFill>
                <a:effectLst/>
                <a:uLnTx/>
                <a:uFillTx/>
                <a:latin typeface="Arial" charset="0"/>
              </a:rPr>
              <a:t> (ASCII-</a:t>
            </a:r>
            <a:r>
              <a:rPr kumimoji="0" lang="en-US" sz="1200" b="0" i="0" u="none" strike="noStrike" kern="0" cap="none" spc="0" normalizeH="0" baseline="0" noProof="0" dirty="0" err="1">
                <a:ln>
                  <a:noFill/>
                </a:ln>
                <a:solidFill>
                  <a:prstClr val="black"/>
                </a:solidFill>
                <a:effectLst/>
                <a:uLnTx/>
                <a:uFillTx/>
                <a:latin typeface="Arial" charset="0"/>
              </a:rPr>
              <a:t>Table.svg</a:t>
            </a:r>
            <a:r>
              <a:rPr kumimoji="0" lang="en-US" sz="1200" b="0" i="0" u="none" strike="noStrike" kern="0" cap="none" spc="0" normalizeH="0" baseline="0" noProof="0" dirty="0">
                <a:ln>
                  <a:noFill/>
                </a:ln>
                <a:solidFill>
                  <a:prstClr val="black"/>
                </a:solidFill>
                <a:effectLst/>
                <a:uLnTx/>
                <a:uFillTx/>
                <a:latin typeface="Arial" charset="0"/>
              </a:rPr>
              <a:t>: ZZT32)</a:t>
            </a:r>
          </a:p>
        </p:txBody>
      </p:sp>
    </p:spTree>
    <p:extLst>
      <p:ext uri="{BB962C8B-B14F-4D97-AF65-F5344CB8AC3E}">
        <p14:creationId xmlns:p14="http://schemas.microsoft.com/office/powerpoint/2010/main" val="374744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67B5DBB-1517-4436-A741-050EBB01E469}" type="datetime1">
              <a:rPr lang="en-US" smtClean="0">
                <a:solidFill>
                  <a:prstClr val="black">
                    <a:tint val="75000"/>
                  </a:prstClr>
                </a:solidFill>
              </a:rPr>
              <a:pPr>
                <a:defRPr/>
              </a:pPr>
              <a:t>4/14/2018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4" name="Slide Number Placeholder 3"/>
          <p:cNvSpPr>
            <a:spLocks noGrp="1"/>
          </p:cNvSpPr>
          <p:nvPr>
            <p:ph type="sldNum" sz="quarter" idx="12"/>
          </p:nvPr>
        </p:nvSpPr>
        <p:spPr/>
        <p:txBody>
          <a:bodyPr/>
          <a:lstStyle/>
          <a:p>
            <a:pPr>
              <a:defRPr/>
            </a:pPr>
            <a:fld id="{35AD6624-84B6-4F63-8D40-27E7FA15EE20}" type="slidenum">
              <a:rPr lang="en-US" smtClean="0">
                <a:solidFill>
                  <a:prstClr val="black">
                    <a:tint val="75000"/>
                  </a:prstClr>
                </a:solidFill>
              </a:rPr>
              <a:pPr>
                <a:defRPr/>
              </a:pPr>
              <a:t>67</a:t>
            </a:fld>
            <a:endParaRPr lang="en-US">
              <a:solidFill>
                <a:prstClr val="black">
                  <a:tint val="75000"/>
                </a:prstClr>
              </a:solidFill>
            </a:endParaRPr>
          </a:p>
        </p:txBody>
      </p:sp>
      <p:pic>
        <p:nvPicPr>
          <p:cNvPr id="5" name="Picture 4"/>
          <p:cNvPicPr>
            <a:picLocks noChangeAspect="1"/>
          </p:cNvPicPr>
          <p:nvPr/>
        </p:nvPicPr>
        <p:blipFill>
          <a:blip r:embed="rId3"/>
          <a:stretch>
            <a:fillRect/>
          </a:stretch>
        </p:blipFill>
        <p:spPr>
          <a:xfrm>
            <a:off x="76200" y="523525"/>
            <a:ext cx="6096000" cy="5734050"/>
          </a:xfrm>
          <a:prstGeom prst="rect">
            <a:avLst/>
          </a:prstGeom>
        </p:spPr>
      </p:pic>
      <p:sp>
        <p:nvSpPr>
          <p:cNvPr id="6" name="Rectangle 5"/>
          <p:cNvSpPr/>
          <p:nvPr/>
        </p:nvSpPr>
        <p:spPr>
          <a:xfrm>
            <a:off x="6477000" y="416790"/>
            <a:ext cx="1688347" cy="369332"/>
          </a:xfrm>
          <a:prstGeom prst="rect">
            <a:avLst/>
          </a:prstGeom>
        </p:spPr>
        <p:txBody>
          <a:bodyPr wrap="none">
            <a:spAutoFit/>
          </a:bodyPr>
          <a:lstStyle/>
          <a:p>
            <a:r>
              <a:rPr lang="en-US" dirty="0"/>
              <a:t>Author: </a:t>
            </a:r>
            <a:r>
              <a:rPr lang="en-US" dirty="0" err="1"/>
              <a:t>Roseisis</a:t>
            </a:r>
            <a:endParaRPr lang="en-US" dirty="0"/>
          </a:p>
        </p:txBody>
      </p:sp>
      <p:sp>
        <p:nvSpPr>
          <p:cNvPr id="7" name="Rectangle 6"/>
          <p:cNvSpPr/>
          <p:nvPr/>
        </p:nvSpPr>
        <p:spPr>
          <a:xfrm>
            <a:off x="3082445" y="0"/>
            <a:ext cx="5334000" cy="369332"/>
          </a:xfrm>
          <a:prstGeom prst="rect">
            <a:avLst/>
          </a:prstGeom>
        </p:spPr>
        <p:txBody>
          <a:bodyPr wrap="square">
            <a:spAutoFit/>
          </a:bodyPr>
          <a:lstStyle/>
          <a:p>
            <a:r>
              <a:rPr lang="en-US" dirty="0">
                <a:hlinkClick r:id="rId4"/>
              </a:rPr>
              <a:t>https://en.wikipedia.org/wiki/File:Phred_Figure_1.jpg</a:t>
            </a:r>
            <a:r>
              <a:rPr lang="en-US" dirty="0"/>
              <a:t> </a:t>
            </a:r>
          </a:p>
        </p:txBody>
      </p:sp>
      <p:graphicFrame>
        <p:nvGraphicFramePr>
          <p:cNvPr id="9" name="Object 8"/>
          <p:cNvGraphicFramePr>
            <a:graphicFrameLocks noChangeAspect="1"/>
          </p:cNvGraphicFramePr>
          <p:nvPr>
            <p:extLst>
              <p:ext uri="{D42A27DB-BD31-4B8C-83A1-F6EECF244321}">
                <p14:modId xmlns:p14="http://schemas.microsoft.com/office/powerpoint/2010/main" val="1502213143"/>
              </p:ext>
            </p:extLst>
          </p:nvPr>
        </p:nvGraphicFramePr>
        <p:xfrm>
          <a:off x="6172200" y="2244969"/>
          <a:ext cx="2682875" cy="1462087"/>
        </p:xfrm>
        <a:graphic>
          <a:graphicData uri="http://schemas.openxmlformats.org/presentationml/2006/ole">
            <mc:AlternateContent xmlns:mc="http://schemas.openxmlformats.org/markup-compatibility/2006">
              <mc:Choice xmlns:v="urn:schemas-microsoft-com:vml" Requires="v">
                <p:oleObj spid="_x0000_s4264" name="Equation" r:id="rId5" imgW="977760" imgH="533160" progId="Equation.3">
                  <p:embed/>
                </p:oleObj>
              </mc:Choice>
              <mc:Fallback>
                <p:oleObj name="Equation" r:id="rId5" imgW="977760" imgH="533160" progId="Equation.3">
                  <p:embed/>
                  <p:pic>
                    <p:nvPicPr>
                      <p:cNvPr id="0" name=""/>
                      <p:cNvPicPr/>
                      <p:nvPr/>
                    </p:nvPicPr>
                    <p:blipFill>
                      <a:blip r:embed="rId6"/>
                      <a:stretch>
                        <a:fillRect/>
                      </a:stretch>
                    </p:blipFill>
                    <p:spPr>
                      <a:xfrm>
                        <a:off x="6172200" y="2244969"/>
                        <a:ext cx="2682875" cy="1462087"/>
                      </a:xfrm>
                      <a:prstGeom prst="rect">
                        <a:avLst/>
                      </a:prstGeom>
                    </p:spPr>
                  </p:pic>
                </p:oleObj>
              </mc:Fallback>
            </mc:AlternateContent>
          </a:graphicData>
        </a:graphic>
      </p:graphicFrame>
      <p:sp>
        <p:nvSpPr>
          <p:cNvPr id="10" name="TextBox 9"/>
          <p:cNvSpPr txBox="1"/>
          <p:nvPr/>
        </p:nvSpPr>
        <p:spPr>
          <a:xfrm>
            <a:off x="5875338" y="1293869"/>
            <a:ext cx="3276600" cy="800219"/>
          </a:xfrm>
          <a:prstGeom prst="rect">
            <a:avLst/>
          </a:prstGeom>
          <a:noFill/>
        </p:spPr>
        <p:txBody>
          <a:bodyPr wrap="square" rtlCol="0">
            <a:spAutoFit/>
          </a:bodyPr>
          <a:lstStyle/>
          <a:p>
            <a:r>
              <a:rPr lang="en-US" sz="2300" b="1" dirty="0" err="1">
                <a:solidFill>
                  <a:schemeClr val="accent3">
                    <a:lumMod val="50000"/>
                  </a:schemeClr>
                </a:solidFill>
              </a:rPr>
              <a:t>Phred</a:t>
            </a:r>
            <a:r>
              <a:rPr lang="en-US" sz="2300" b="1" dirty="0">
                <a:solidFill>
                  <a:schemeClr val="accent3">
                    <a:lumMod val="50000"/>
                  </a:schemeClr>
                </a:solidFill>
              </a:rPr>
              <a:t> Quality Scores (Q)</a:t>
            </a:r>
            <a:br>
              <a:rPr lang="en-US" sz="2300" b="1" dirty="0">
                <a:solidFill>
                  <a:schemeClr val="accent3">
                    <a:lumMod val="50000"/>
                  </a:schemeClr>
                </a:solidFill>
              </a:rPr>
            </a:br>
            <a:r>
              <a:rPr lang="en-US" sz="2300" b="1" dirty="0">
                <a:solidFill>
                  <a:schemeClr val="accent3">
                    <a:lumMod val="50000"/>
                  </a:schemeClr>
                </a:solidFill>
              </a:rPr>
              <a:t>Error Probabilities (P)</a:t>
            </a:r>
          </a:p>
        </p:txBody>
      </p:sp>
    </p:spTree>
    <p:extLst>
      <p:ext uri="{BB962C8B-B14F-4D97-AF65-F5344CB8AC3E}">
        <p14:creationId xmlns:p14="http://schemas.microsoft.com/office/powerpoint/2010/main" val="1685384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130BA471-7BE6-4097-8DF7-DC9E44CA2C2A}" type="datetime1">
              <a:rPr lang="en-US" smtClean="0">
                <a:solidFill>
                  <a:prstClr val="black">
                    <a:tint val="75000"/>
                  </a:prstClr>
                </a:solidFill>
              </a:rPr>
              <a:pPr>
                <a:defRPr/>
              </a:pPr>
              <a:t>4/14/2018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5" name="Slide Number Placeholder 4"/>
          <p:cNvSpPr>
            <a:spLocks noGrp="1"/>
          </p:cNvSpPr>
          <p:nvPr>
            <p:ph type="sldNum" sz="quarter" idx="12"/>
          </p:nvPr>
        </p:nvSpPr>
        <p:spPr/>
        <p:txBody>
          <a:bodyPr/>
          <a:lstStyle/>
          <a:p>
            <a:pPr>
              <a:defRPr/>
            </a:pPr>
            <a:fld id="{601C58E7-A07A-468A-8745-DD42767729E3}" type="slidenum">
              <a:rPr lang="en-US" smtClean="0">
                <a:solidFill>
                  <a:prstClr val="black">
                    <a:tint val="75000"/>
                  </a:prstClr>
                </a:solidFill>
              </a:rPr>
              <a:pPr>
                <a:defRPr/>
              </a:pPr>
              <a:t>68</a:t>
            </a:fld>
            <a:endParaRPr lang="en-US">
              <a:solidFill>
                <a:prstClr val="black">
                  <a:tint val="75000"/>
                </a:prst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734074847"/>
              </p:ext>
            </p:extLst>
          </p:nvPr>
        </p:nvGraphicFramePr>
        <p:xfrm>
          <a:off x="665018" y="1905000"/>
          <a:ext cx="7813964" cy="2926080"/>
        </p:xfrm>
        <a:graphic>
          <a:graphicData uri="http://schemas.openxmlformats.org/drawingml/2006/table">
            <a:tbl>
              <a:tblPr firstRow="1" bandRow="1">
                <a:tableStyleId>{5C22544A-7EE6-4342-B048-85BDC9FD1C3A}</a:tableStyleId>
              </a:tblPr>
              <a:tblGrid>
                <a:gridCol w="1794164">
                  <a:extLst>
                    <a:ext uri="{9D8B030D-6E8A-4147-A177-3AD203B41FA5}">
                      <a16:colId xmlns:a16="http://schemas.microsoft.com/office/drawing/2014/main" val="1448229483"/>
                    </a:ext>
                  </a:extLst>
                </a:gridCol>
                <a:gridCol w="3636818">
                  <a:extLst>
                    <a:ext uri="{9D8B030D-6E8A-4147-A177-3AD203B41FA5}">
                      <a16:colId xmlns:a16="http://schemas.microsoft.com/office/drawing/2014/main" val="3974311003"/>
                    </a:ext>
                  </a:extLst>
                </a:gridCol>
                <a:gridCol w="2382982">
                  <a:extLst>
                    <a:ext uri="{9D8B030D-6E8A-4147-A177-3AD203B41FA5}">
                      <a16:colId xmlns:a16="http://schemas.microsoft.com/office/drawing/2014/main" val="333203203"/>
                    </a:ext>
                  </a:extLst>
                </a:gridCol>
              </a:tblGrid>
              <a:tr h="370840">
                <a:tc>
                  <a:txBody>
                    <a:bodyPr/>
                    <a:lstStyle/>
                    <a:p>
                      <a:r>
                        <a:rPr lang="en-US" sz="2000" b="1" dirty="0" err="1"/>
                        <a:t>Phred</a:t>
                      </a:r>
                      <a:r>
                        <a:rPr lang="en-US" sz="2000" b="1" dirty="0"/>
                        <a:t> Quality Score</a:t>
                      </a:r>
                    </a:p>
                  </a:txBody>
                  <a:tcPr/>
                </a:tc>
                <a:tc>
                  <a:txBody>
                    <a:bodyPr/>
                    <a:lstStyle/>
                    <a:p>
                      <a:r>
                        <a:rPr lang="en-US" sz="2000" b="1" dirty="0"/>
                        <a:t>Probability of incorrect base call</a:t>
                      </a:r>
                    </a:p>
                  </a:txBody>
                  <a:tcPr/>
                </a:tc>
                <a:tc>
                  <a:txBody>
                    <a:bodyPr/>
                    <a:lstStyle/>
                    <a:p>
                      <a:r>
                        <a:rPr lang="en-US" sz="2000" b="1" dirty="0"/>
                        <a:t>Base call</a:t>
                      </a:r>
                      <a:r>
                        <a:rPr lang="en-US" sz="2000" b="1" baseline="0" dirty="0"/>
                        <a:t> accuracy</a:t>
                      </a:r>
                      <a:endParaRPr lang="en-US" sz="2000" b="1" dirty="0"/>
                    </a:p>
                  </a:txBody>
                  <a:tcPr/>
                </a:tc>
                <a:extLst>
                  <a:ext uri="{0D108BD9-81ED-4DB2-BD59-A6C34878D82A}">
                    <a16:rowId xmlns:a16="http://schemas.microsoft.com/office/drawing/2014/main" val="2143594424"/>
                  </a:ext>
                </a:extLst>
              </a:tr>
              <a:tr h="370840">
                <a:tc>
                  <a:txBody>
                    <a:bodyPr/>
                    <a:lstStyle/>
                    <a:p>
                      <a:r>
                        <a:rPr lang="en-US" b="1" dirty="0"/>
                        <a:t>10</a:t>
                      </a:r>
                    </a:p>
                  </a:txBody>
                  <a:tcPr/>
                </a:tc>
                <a:tc>
                  <a:txBody>
                    <a:bodyPr/>
                    <a:lstStyle/>
                    <a:p>
                      <a:r>
                        <a:rPr lang="en-US" b="1" dirty="0"/>
                        <a:t>1 in 10 </a:t>
                      </a:r>
                    </a:p>
                  </a:txBody>
                  <a:tcPr/>
                </a:tc>
                <a:tc>
                  <a:txBody>
                    <a:bodyPr/>
                    <a:lstStyle/>
                    <a:p>
                      <a:r>
                        <a:rPr lang="en-US" b="1" dirty="0"/>
                        <a:t>90%</a:t>
                      </a:r>
                    </a:p>
                  </a:txBody>
                  <a:tcPr/>
                </a:tc>
                <a:extLst>
                  <a:ext uri="{0D108BD9-81ED-4DB2-BD59-A6C34878D82A}">
                    <a16:rowId xmlns:a16="http://schemas.microsoft.com/office/drawing/2014/main" val="3305853166"/>
                  </a:ext>
                </a:extLst>
              </a:tr>
              <a:tr h="370840">
                <a:tc>
                  <a:txBody>
                    <a:bodyPr/>
                    <a:lstStyle/>
                    <a:p>
                      <a:r>
                        <a:rPr lang="en-US" b="1"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1 in 100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99%</a:t>
                      </a:r>
                    </a:p>
                  </a:txBody>
                  <a:tcPr/>
                </a:tc>
                <a:extLst>
                  <a:ext uri="{0D108BD9-81ED-4DB2-BD59-A6C34878D82A}">
                    <a16:rowId xmlns:a16="http://schemas.microsoft.com/office/drawing/2014/main" val="144826230"/>
                  </a:ext>
                </a:extLst>
              </a:tr>
              <a:tr h="370840">
                <a:tc>
                  <a:txBody>
                    <a:bodyPr/>
                    <a:lstStyle/>
                    <a:p>
                      <a:r>
                        <a:rPr lang="en-US" b="1" dirty="0"/>
                        <a:t>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1 in 1000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99.9%</a:t>
                      </a:r>
                    </a:p>
                  </a:txBody>
                  <a:tcPr/>
                </a:tc>
                <a:extLst>
                  <a:ext uri="{0D108BD9-81ED-4DB2-BD59-A6C34878D82A}">
                    <a16:rowId xmlns:a16="http://schemas.microsoft.com/office/drawing/2014/main" val="3934119909"/>
                  </a:ext>
                </a:extLst>
              </a:tr>
              <a:tr h="370840">
                <a:tc>
                  <a:txBody>
                    <a:bodyPr/>
                    <a:lstStyle/>
                    <a:p>
                      <a:r>
                        <a:rPr lang="en-US" b="1" dirty="0"/>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1 in 10,000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99.99%</a:t>
                      </a:r>
                    </a:p>
                  </a:txBody>
                  <a:tcPr/>
                </a:tc>
                <a:extLst>
                  <a:ext uri="{0D108BD9-81ED-4DB2-BD59-A6C34878D82A}">
                    <a16:rowId xmlns:a16="http://schemas.microsoft.com/office/drawing/2014/main" val="3536046368"/>
                  </a:ext>
                </a:extLst>
              </a:tr>
              <a:tr h="370840">
                <a:tc>
                  <a:txBody>
                    <a:bodyPr/>
                    <a:lstStyle/>
                    <a:p>
                      <a:r>
                        <a:rPr lang="en-US" b="1" dirty="0"/>
                        <a:t>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1 in 100,000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99.999%</a:t>
                      </a:r>
                    </a:p>
                  </a:txBody>
                  <a:tcPr/>
                </a:tc>
                <a:extLst>
                  <a:ext uri="{0D108BD9-81ED-4DB2-BD59-A6C34878D82A}">
                    <a16:rowId xmlns:a16="http://schemas.microsoft.com/office/drawing/2014/main" val="1169667961"/>
                  </a:ext>
                </a:extLst>
              </a:tr>
              <a:tr h="370840">
                <a:tc>
                  <a:txBody>
                    <a:bodyPr/>
                    <a:lstStyle/>
                    <a:p>
                      <a:r>
                        <a:rPr lang="en-US" b="1" dirty="0"/>
                        <a:t>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1 in 1,000,000 </a:t>
                      </a:r>
                    </a:p>
                  </a:txBody>
                  <a:tcPr/>
                </a:tc>
                <a:tc>
                  <a:txBody>
                    <a:bodyPr/>
                    <a:lstStyle/>
                    <a:p>
                      <a:r>
                        <a:rPr lang="en-US" b="1" dirty="0"/>
                        <a:t>99.9999%</a:t>
                      </a:r>
                    </a:p>
                  </a:txBody>
                  <a:tcPr/>
                </a:tc>
                <a:extLst>
                  <a:ext uri="{0D108BD9-81ED-4DB2-BD59-A6C34878D82A}">
                    <a16:rowId xmlns:a16="http://schemas.microsoft.com/office/drawing/2014/main" val="4060771467"/>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39486712"/>
              </p:ext>
            </p:extLst>
          </p:nvPr>
        </p:nvGraphicFramePr>
        <p:xfrm>
          <a:off x="734695" y="920721"/>
          <a:ext cx="2682875" cy="627063"/>
        </p:xfrm>
        <a:graphic>
          <a:graphicData uri="http://schemas.openxmlformats.org/presentationml/2006/ole">
            <mc:AlternateContent xmlns:mc="http://schemas.openxmlformats.org/markup-compatibility/2006">
              <mc:Choice xmlns:v="urn:schemas-microsoft-com:vml" Requires="v">
                <p:oleObj spid="_x0000_s6206" name="Equation" r:id="rId3" imgW="977760" imgH="228600" progId="Equation.3">
                  <p:embed/>
                </p:oleObj>
              </mc:Choice>
              <mc:Fallback>
                <p:oleObj name="Equation" r:id="rId3" imgW="977760" imgH="228600" progId="Equation.3">
                  <p:embed/>
                  <p:pic>
                    <p:nvPicPr>
                      <p:cNvPr id="9" name="Object 8"/>
                      <p:cNvPicPr/>
                      <p:nvPr/>
                    </p:nvPicPr>
                    <p:blipFill>
                      <a:blip r:embed="rId4"/>
                      <a:stretch>
                        <a:fillRect/>
                      </a:stretch>
                    </p:blipFill>
                    <p:spPr>
                      <a:xfrm>
                        <a:off x="734695" y="920721"/>
                        <a:ext cx="2682875" cy="6270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872854600"/>
              </p:ext>
            </p:extLst>
          </p:nvPr>
        </p:nvGraphicFramePr>
        <p:xfrm>
          <a:off x="3838113" y="712759"/>
          <a:ext cx="1603375" cy="835025"/>
        </p:xfrm>
        <a:graphic>
          <a:graphicData uri="http://schemas.openxmlformats.org/presentationml/2006/ole">
            <mc:AlternateContent xmlns:mc="http://schemas.openxmlformats.org/markup-compatibility/2006">
              <mc:Choice xmlns:v="urn:schemas-microsoft-com:vml" Requires="v">
                <p:oleObj spid="_x0000_s6207" name="Equation" r:id="rId5" imgW="583920" imgH="304560" progId="Equation.3">
                  <p:embed/>
                </p:oleObj>
              </mc:Choice>
              <mc:Fallback>
                <p:oleObj name="Equation" r:id="rId5" imgW="583920" imgH="304560" progId="Equation.3">
                  <p:embed/>
                  <p:pic>
                    <p:nvPicPr>
                      <p:cNvPr id="6" name="Object 5"/>
                      <p:cNvPicPr/>
                      <p:nvPr/>
                    </p:nvPicPr>
                    <p:blipFill>
                      <a:blip r:embed="rId6"/>
                      <a:stretch>
                        <a:fillRect/>
                      </a:stretch>
                    </p:blipFill>
                    <p:spPr>
                      <a:xfrm>
                        <a:off x="3838113" y="712759"/>
                        <a:ext cx="1603375" cy="835025"/>
                      </a:xfrm>
                      <a:prstGeom prst="rect">
                        <a:avLst/>
                      </a:prstGeom>
                    </p:spPr>
                  </p:pic>
                </p:oleObj>
              </mc:Fallback>
            </mc:AlternateContent>
          </a:graphicData>
        </a:graphic>
      </p:graphicFrame>
    </p:spTree>
    <p:extLst>
      <p:ext uri="{BB962C8B-B14F-4D97-AF65-F5344CB8AC3E}">
        <p14:creationId xmlns:p14="http://schemas.microsoft.com/office/powerpoint/2010/main" val="5837221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89807"/>
            <a:ext cx="8229600" cy="4525963"/>
          </a:xfrm>
        </p:spPr>
        <p:txBody>
          <a:bodyPr/>
          <a:lstStyle/>
          <a:p>
            <a:r>
              <a:rPr lang="en-US" dirty="0"/>
              <a:t>FASTQ  (ASCII format) </a:t>
            </a:r>
          </a:p>
          <a:p>
            <a:pPr lvl="1"/>
            <a:r>
              <a:rPr lang="en-US" dirty="0"/>
              <a:t> Line 4: quality values same number as line 2. </a:t>
            </a:r>
            <a:br>
              <a:rPr lang="en-US" dirty="0"/>
            </a:br>
            <a:r>
              <a:rPr lang="en-US" dirty="0"/>
              <a:t>Probability of error during the sequencing</a:t>
            </a:r>
          </a:p>
          <a:p>
            <a:pPr lvl="1"/>
            <a:r>
              <a:rPr lang="en-US" dirty="0"/>
              <a:t>Two types of quality summary standards are in common practice</a:t>
            </a:r>
          </a:p>
          <a:p>
            <a:pPr marL="457200" lvl="1" indent="0">
              <a:buNone/>
            </a:pPr>
            <a:r>
              <a:rPr lang="en-US" dirty="0"/>
              <a:t>     </a:t>
            </a:r>
          </a:p>
          <a:p>
            <a:endParaRPr lang="en-US" i="1" dirty="0"/>
          </a:p>
        </p:txBody>
      </p:sp>
      <p:sp>
        <p:nvSpPr>
          <p:cNvPr id="4" name="Rectangle 1"/>
          <p:cNvSpPr>
            <a:spLocks noChangeArrowheads="1"/>
          </p:cNvSpPr>
          <p:nvPr/>
        </p:nvSpPr>
        <p:spPr bwMode="auto">
          <a:xfrm>
            <a:off x="213121" y="0"/>
            <a:ext cx="8626079" cy="123110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@SEQ_ID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GATTTGGGGTTCAAAGCAGTATCGATCAAATAGTAAATCCATTTGTTCAACTCACAGTTT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!''*((((***+))%%%++)(%%%%).1***-+*''))**55CCF&gt;&gt;&gt;&gt;&gt;&gt;CCCCCCC6</a:t>
            </a:r>
            <a:r>
              <a:rPr lang="en-US" altLang="en-US" sz="2000" dirty="0">
                <a:solidFill>
                  <a:srgbClr val="000000"/>
                </a:solidFill>
                <a:latin typeface="Courier New" panose="02070309020205020404" pitchFamily="49" charset="0"/>
                <a:cs typeface="Courier New" panose="02070309020205020404" pitchFamily="49" charset="0"/>
              </a:rPr>
              <a:t>5</a:t>
            </a:r>
            <a:r>
              <a:rPr lang="en-US" altLang="en-US" sz="2000" dirty="0">
                <a:solidFill>
                  <a:prstClr val="black"/>
                </a:solidFill>
                <a:latin typeface="Courier New" panose="02070309020205020404" pitchFamily="49" charset="0"/>
                <a:cs typeface="Courier New" panose="02070309020205020404" pitchFamily="49" charset="0"/>
              </a:rPr>
              <a:t> </a:t>
            </a:r>
          </a:p>
        </p:txBody>
      </p:sp>
      <p:sp>
        <p:nvSpPr>
          <p:cNvPr id="8" name="TextBox 7"/>
          <p:cNvSpPr txBox="1"/>
          <p:nvPr/>
        </p:nvSpPr>
        <p:spPr>
          <a:xfrm>
            <a:off x="882032" y="3827801"/>
            <a:ext cx="3220630" cy="2031325"/>
          </a:xfrm>
          <a:prstGeom prst="rect">
            <a:avLst/>
          </a:prstGeom>
          <a:noFill/>
        </p:spPr>
        <p:txBody>
          <a:bodyPr wrap="square" rtlCol="0">
            <a:spAutoFit/>
          </a:bodyPr>
          <a:lstStyle/>
          <a:p>
            <a:pPr fontAlgn="base">
              <a:spcBef>
                <a:spcPct val="0"/>
              </a:spcBef>
              <a:spcAft>
                <a:spcPct val="0"/>
              </a:spcAft>
            </a:pPr>
            <a:r>
              <a:rPr lang="en-US" b="1" dirty="0">
                <a:solidFill>
                  <a:srgbClr val="FF0000"/>
                </a:solidFill>
                <a:latin typeface="Arial" charset="0"/>
              </a:rPr>
              <a:t>Sanger (PHRED +33)</a:t>
            </a:r>
            <a:br>
              <a:rPr lang="en-US" b="1" dirty="0">
                <a:solidFill>
                  <a:srgbClr val="FF0000"/>
                </a:solidFill>
                <a:latin typeface="Arial" charset="0"/>
              </a:rPr>
            </a:br>
            <a:endParaRPr lang="en-US" b="1" dirty="0">
              <a:solidFill>
                <a:srgbClr val="FF0000"/>
              </a:solidFill>
              <a:latin typeface="Arial" charset="0"/>
            </a:endParaRPr>
          </a:p>
          <a:p>
            <a:pPr marL="285750" indent="-285750" fontAlgn="base">
              <a:spcBef>
                <a:spcPct val="0"/>
              </a:spcBef>
              <a:spcAft>
                <a:spcPct val="0"/>
              </a:spcAft>
              <a:buFont typeface="Arial" panose="020B0604020202020204" pitchFamily="34" charset="0"/>
              <a:buChar char="•"/>
            </a:pPr>
            <a:r>
              <a:rPr lang="en-US" dirty="0">
                <a:solidFill>
                  <a:srgbClr val="FF0000"/>
                </a:solidFill>
                <a:latin typeface="Arial" charset="0"/>
              </a:rPr>
              <a:t>Subtract 33 from the numeric value associated with the ASCII character</a:t>
            </a:r>
          </a:p>
          <a:p>
            <a:pPr marL="742950" lvl="1" indent="-285750" fontAlgn="base">
              <a:spcBef>
                <a:spcPct val="0"/>
              </a:spcBef>
              <a:spcAft>
                <a:spcPct val="0"/>
              </a:spcAft>
              <a:buFont typeface="Arial" panose="020B0604020202020204" pitchFamily="34" charset="0"/>
              <a:buChar char="•"/>
            </a:pPr>
            <a:r>
              <a:rPr lang="en-US" dirty="0">
                <a:solidFill>
                  <a:srgbClr val="FF0000"/>
                </a:solidFill>
                <a:latin typeface="Arial" charset="0"/>
              </a:rPr>
              <a:t>@ Dec value  of 64; so Q = 64 – 33 = 31 </a:t>
            </a:r>
          </a:p>
        </p:txBody>
      </p:sp>
      <p:sp>
        <p:nvSpPr>
          <p:cNvPr id="9" name="TextBox 8"/>
          <p:cNvSpPr txBox="1"/>
          <p:nvPr/>
        </p:nvSpPr>
        <p:spPr>
          <a:xfrm>
            <a:off x="4519401" y="3827801"/>
            <a:ext cx="3220630" cy="1477328"/>
          </a:xfrm>
          <a:prstGeom prst="rect">
            <a:avLst/>
          </a:prstGeom>
          <a:noFill/>
        </p:spPr>
        <p:txBody>
          <a:bodyPr wrap="square" rtlCol="0">
            <a:spAutoFit/>
          </a:bodyPr>
          <a:lstStyle/>
          <a:p>
            <a:pPr fontAlgn="base">
              <a:spcBef>
                <a:spcPct val="0"/>
              </a:spcBef>
              <a:spcAft>
                <a:spcPct val="0"/>
              </a:spcAft>
            </a:pPr>
            <a:r>
              <a:rPr lang="en-US" b="1" dirty="0" err="1">
                <a:solidFill>
                  <a:prstClr val="black"/>
                </a:solidFill>
                <a:latin typeface="Arial" charset="0"/>
              </a:rPr>
              <a:t>Solexa</a:t>
            </a:r>
            <a:r>
              <a:rPr lang="en-US" b="1" dirty="0">
                <a:solidFill>
                  <a:prstClr val="black"/>
                </a:solidFill>
                <a:latin typeface="Arial" charset="0"/>
              </a:rPr>
              <a:t> (PHRED +64)</a:t>
            </a:r>
          </a:p>
          <a:p>
            <a:pPr fontAlgn="base">
              <a:spcBef>
                <a:spcPct val="0"/>
              </a:spcBef>
              <a:spcAft>
                <a:spcPct val="0"/>
              </a:spcAft>
            </a:pPr>
            <a:endParaRPr lang="en-US" dirty="0">
              <a:solidFill>
                <a:prstClr val="black"/>
              </a:solidFill>
              <a:latin typeface="Arial" charset="0"/>
            </a:endParaRPr>
          </a:p>
          <a:p>
            <a:pPr marL="342900" indent="-342900" fontAlgn="base">
              <a:spcBef>
                <a:spcPct val="0"/>
              </a:spcBef>
              <a:spcAft>
                <a:spcPct val="0"/>
              </a:spcAft>
              <a:buFont typeface="Arial" panose="020B0604020202020204" pitchFamily="34" charset="0"/>
              <a:buChar char="•"/>
            </a:pPr>
            <a:r>
              <a:rPr lang="en-US" dirty="0">
                <a:solidFill>
                  <a:prstClr val="black"/>
                </a:solidFill>
                <a:latin typeface="Arial" charset="0"/>
              </a:rPr>
              <a:t>Subtract 64 from the score</a:t>
            </a:r>
          </a:p>
          <a:p>
            <a:pPr marL="342900" indent="-342900" fontAlgn="base">
              <a:spcBef>
                <a:spcPct val="0"/>
              </a:spcBef>
              <a:spcAft>
                <a:spcPct val="0"/>
              </a:spcAft>
              <a:buFont typeface="Arial" panose="020B0604020202020204" pitchFamily="34" charset="0"/>
              <a:buChar char="•"/>
            </a:pPr>
            <a:endParaRPr lang="en-US" dirty="0">
              <a:solidFill>
                <a:prstClr val="black"/>
              </a:solidFill>
              <a:latin typeface="Arial" charset="0"/>
            </a:endParaRPr>
          </a:p>
          <a:p>
            <a:pPr marL="800100" lvl="1" indent="-342900" fontAlgn="base">
              <a:spcBef>
                <a:spcPct val="0"/>
              </a:spcBef>
              <a:spcAft>
                <a:spcPct val="0"/>
              </a:spcAft>
              <a:buFont typeface="Arial" panose="020B0604020202020204" pitchFamily="34" charset="0"/>
              <a:buChar char="•"/>
            </a:pPr>
            <a:r>
              <a:rPr lang="en-US" dirty="0">
                <a:solidFill>
                  <a:prstClr val="black"/>
                </a:solidFill>
                <a:latin typeface="Arial" charset="0"/>
              </a:rPr>
              <a:t>Q = 64 – 64 = 0</a:t>
            </a:r>
          </a:p>
        </p:txBody>
      </p:sp>
      <p:sp>
        <p:nvSpPr>
          <p:cNvPr id="11" name="TextBox 10"/>
          <p:cNvSpPr txBox="1"/>
          <p:nvPr/>
        </p:nvSpPr>
        <p:spPr>
          <a:xfrm>
            <a:off x="4527494" y="5405553"/>
            <a:ext cx="1974457" cy="461665"/>
          </a:xfrm>
          <a:prstGeom prst="rect">
            <a:avLst/>
          </a:prstGeom>
          <a:noFill/>
          <a:ln>
            <a:solidFill>
              <a:schemeClr val="tx1">
                <a:lumMod val="65000"/>
                <a:lumOff val="35000"/>
              </a:schemeClr>
            </a:solidFill>
          </a:ln>
        </p:spPr>
        <p:txBody>
          <a:bodyPr wrap="square" rtlCol="0">
            <a:spAutoFit/>
          </a:bodyPr>
          <a:lstStyle/>
          <a:p>
            <a:pPr fontAlgn="base">
              <a:spcBef>
                <a:spcPct val="0"/>
              </a:spcBef>
              <a:spcAft>
                <a:spcPct val="0"/>
              </a:spcAft>
            </a:pPr>
            <a:r>
              <a:rPr lang="en-US" sz="2400" b="1" dirty="0">
                <a:solidFill>
                  <a:srgbClr val="3C23F1"/>
                </a:solidFill>
                <a:latin typeface="Arial" charset="0"/>
              </a:rPr>
              <a:t>Q = -log</a:t>
            </a:r>
            <a:r>
              <a:rPr lang="en-US" sz="2400" b="1" baseline="-25000" dirty="0">
                <a:solidFill>
                  <a:srgbClr val="3C23F1"/>
                </a:solidFill>
                <a:latin typeface="Arial" charset="0"/>
              </a:rPr>
              <a:t>10</a:t>
            </a:r>
            <a:r>
              <a:rPr lang="en-US" sz="2400" b="1" i="1" dirty="0">
                <a:solidFill>
                  <a:srgbClr val="3C23F1"/>
                </a:solidFill>
                <a:latin typeface="Arial" charset="0"/>
              </a:rPr>
              <a:t>P</a:t>
            </a:r>
          </a:p>
        </p:txBody>
      </p:sp>
      <p:sp>
        <p:nvSpPr>
          <p:cNvPr id="2" name="Date Placeholder 1"/>
          <p:cNvSpPr>
            <a:spLocks noGrp="1"/>
          </p:cNvSpPr>
          <p:nvPr>
            <p:ph type="dt" sz="half" idx="10"/>
          </p:nvPr>
        </p:nvSpPr>
        <p:spPr/>
        <p:txBody>
          <a:bodyPr/>
          <a:lstStyle/>
          <a:p>
            <a:pPr>
              <a:defRPr/>
            </a:pPr>
            <a:fld id="{963A3E22-6FBE-4A85-82D5-93AD3297077B}"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6" name="Slide Number Placeholder 5"/>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69</a:t>
            </a:fld>
            <a:endParaRPr lang="en-US">
              <a:solidFill>
                <a:prstClr val="black">
                  <a:tint val="75000"/>
                </a:prstClr>
              </a:solidFill>
            </a:endParaRPr>
          </a:p>
        </p:txBody>
      </p:sp>
    </p:spTree>
    <p:extLst>
      <p:ext uri="{BB962C8B-B14F-4D97-AF65-F5344CB8AC3E}">
        <p14:creationId xmlns:p14="http://schemas.microsoft.com/office/powerpoint/2010/main" val="2401007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CpG</a:t>
            </a:r>
            <a:r>
              <a:rPr lang="en-US" dirty="0"/>
              <a:t> islands/</a:t>
            </a:r>
            <a:r>
              <a:rPr lang="en-US" dirty="0" err="1"/>
              <a:t>Synteny</a:t>
            </a:r>
            <a:endParaRPr lang="en-US" dirty="0"/>
          </a:p>
        </p:txBody>
      </p:sp>
      <p:sp>
        <p:nvSpPr>
          <p:cNvPr id="3" name="Content Placeholder 2"/>
          <p:cNvSpPr>
            <a:spLocks noGrp="1"/>
          </p:cNvSpPr>
          <p:nvPr>
            <p:ph idx="1"/>
          </p:nvPr>
        </p:nvSpPr>
        <p:spPr>
          <a:xfrm>
            <a:off x="30018" y="1295400"/>
            <a:ext cx="8961582" cy="4525963"/>
          </a:xfrm>
        </p:spPr>
        <p:txBody>
          <a:bodyPr>
            <a:normAutofit/>
          </a:bodyPr>
          <a:lstStyle/>
          <a:p>
            <a:r>
              <a:rPr lang="en-US" dirty="0" err="1"/>
              <a:t>CpG</a:t>
            </a:r>
            <a:r>
              <a:rPr lang="en-US" dirty="0"/>
              <a:t> means CG bases connected by </a:t>
            </a:r>
            <a:r>
              <a:rPr lang="en-US" dirty="0" err="1"/>
              <a:t>phospho</a:t>
            </a:r>
            <a:r>
              <a:rPr lang="en-US" dirty="0"/>
              <a:t> </a:t>
            </a:r>
            <a:r>
              <a:rPr lang="en-US" dirty="0" err="1"/>
              <a:t>diester</a:t>
            </a:r>
            <a:r>
              <a:rPr lang="en-US" dirty="0"/>
              <a:t> bond</a:t>
            </a:r>
          </a:p>
          <a:p>
            <a:r>
              <a:rPr lang="en-US" dirty="0"/>
              <a:t>Also </a:t>
            </a:r>
            <a:r>
              <a:rPr lang="en-US" dirty="0" err="1"/>
              <a:t>Cytosines</a:t>
            </a:r>
            <a:r>
              <a:rPr lang="en-US" dirty="0"/>
              <a:t> in </a:t>
            </a:r>
            <a:r>
              <a:rPr lang="en-US" dirty="0" err="1"/>
              <a:t>CpG</a:t>
            </a:r>
            <a:r>
              <a:rPr lang="en-US" dirty="0"/>
              <a:t> can methylated to form 5-methylcytosine</a:t>
            </a:r>
          </a:p>
          <a:p>
            <a:pPr lvl="1"/>
            <a:r>
              <a:rPr lang="en-US" dirty="0" err="1"/>
              <a:t>Methylating</a:t>
            </a:r>
            <a:r>
              <a:rPr lang="en-US" dirty="0"/>
              <a:t> a C within a gene can impact its expression</a:t>
            </a:r>
          </a:p>
          <a:p>
            <a:pPr lvl="1"/>
            <a:r>
              <a:rPr lang="en-US" dirty="0"/>
              <a:t>In mammals 70-80% of </a:t>
            </a:r>
            <a:r>
              <a:rPr lang="en-US" dirty="0" err="1"/>
              <a:t>CpG</a:t>
            </a:r>
            <a:r>
              <a:rPr lang="en-US" dirty="0"/>
              <a:t> </a:t>
            </a:r>
            <a:r>
              <a:rPr lang="en-US" dirty="0" err="1"/>
              <a:t>cytosines</a:t>
            </a:r>
            <a:r>
              <a:rPr lang="en-US" dirty="0"/>
              <a:t> are methylated</a:t>
            </a:r>
          </a:p>
          <a:p>
            <a:pPr marL="0" indent="0">
              <a:buNone/>
            </a:pPr>
            <a:endParaRPr lang="en-US" dirty="0"/>
          </a:p>
          <a:p>
            <a:pPr marL="0" indent="0">
              <a:buNone/>
            </a:pPr>
            <a:r>
              <a:rPr lang="en-US"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4953000"/>
            <a:ext cx="3206496" cy="1234440"/>
          </a:xfrm>
          <a:prstGeom prst="rect">
            <a:avLst/>
          </a:prstGeom>
        </p:spPr>
      </p:pic>
    </p:spTree>
    <p:extLst>
      <p:ext uri="{BB962C8B-B14F-4D97-AF65-F5344CB8AC3E}">
        <p14:creationId xmlns:p14="http://schemas.microsoft.com/office/powerpoint/2010/main" val="33185689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2181" y="1743600"/>
            <a:ext cx="7193819" cy="923330"/>
          </a:xfrm>
          <a:prstGeom prst="rect">
            <a:avLst/>
          </a:prstGeom>
          <a:solidFill>
            <a:schemeClr val="accent3">
              <a:lumMod val="40000"/>
              <a:lumOff val="60000"/>
            </a:schemeClr>
          </a:solidFill>
        </p:spPr>
        <p:txBody>
          <a:bodyPr wrap="square" rtlCol="0">
            <a:spAutoFit/>
          </a:bodyPr>
          <a:lstStyle/>
          <a:p>
            <a:pPr fontAlgn="base">
              <a:spcBef>
                <a:spcPct val="0"/>
              </a:spcBef>
              <a:spcAft>
                <a:spcPct val="0"/>
              </a:spcAft>
            </a:pPr>
            <a:r>
              <a:rPr lang="en-US" dirty="0">
                <a:solidFill>
                  <a:prstClr val="black"/>
                </a:solidFill>
                <a:latin typeface="Arial" charset="0"/>
              </a:rPr>
              <a:t>         If PHRED SCORE  </a:t>
            </a:r>
            <a:r>
              <a:rPr lang="en-US" dirty="0" err="1">
                <a:solidFill>
                  <a:prstClr val="black"/>
                </a:solidFill>
                <a:latin typeface="Arial" charset="0"/>
              </a:rPr>
              <a:t>Prob</a:t>
            </a:r>
            <a:r>
              <a:rPr lang="en-US" dirty="0">
                <a:solidFill>
                  <a:prstClr val="black"/>
                </a:solidFill>
                <a:latin typeface="Arial" charset="0"/>
              </a:rPr>
              <a:t> of incorrect base call       Accuracy </a:t>
            </a:r>
            <a:br>
              <a:rPr lang="en-US" dirty="0">
                <a:solidFill>
                  <a:prstClr val="black"/>
                </a:solidFill>
                <a:latin typeface="Arial" charset="0"/>
              </a:rPr>
            </a:br>
            <a:r>
              <a:rPr lang="en-US" dirty="0">
                <a:solidFill>
                  <a:prstClr val="black"/>
                </a:solidFill>
                <a:latin typeface="Arial" charset="0"/>
              </a:rPr>
              <a:t>                 0                                   1 in 1                                 0%</a:t>
            </a:r>
            <a:br>
              <a:rPr lang="en-US" dirty="0">
                <a:solidFill>
                  <a:prstClr val="black"/>
                </a:solidFill>
                <a:latin typeface="Arial" charset="0"/>
              </a:rPr>
            </a:br>
            <a:r>
              <a:rPr lang="en-US" dirty="0">
                <a:solidFill>
                  <a:prstClr val="black"/>
                </a:solidFill>
                <a:latin typeface="Arial" charset="0"/>
              </a:rPr>
              <a:t>               30                                   1 in 10                               90%</a:t>
            </a:r>
          </a:p>
        </p:txBody>
      </p:sp>
      <p:sp>
        <p:nvSpPr>
          <p:cNvPr id="4" name="Rectangle 1"/>
          <p:cNvSpPr>
            <a:spLocks noChangeArrowheads="1"/>
          </p:cNvSpPr>
          <p:nvPr/>
        </p:nvSpPr>
        <p:spPr bwMode="auto">
          <a:xfrm>
            <a:off x="136921" y="64294"/>
            <a:ext cx="8626079" cy="123110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@SEQ_ID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GATTTGGGGTTCAAAGCAGTATCGATCAAATAGTAAATCCATTTGTTCAACTCACAGTTT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!''*((((***+))%%%++)(%%%%).1***-+*''))**55CCF&gt;&gt;&gt;&gt;&gt;&gt;CCCCCCC6</a:t>
            </a:r>
            <a:r>
              <a:rPr lang="en-US" altLang="en-US" sz="2000" dirty="0">
                <a:solidFill>
                  <a:srgbClr val="000000"/>
                </a:solidFill>
                <a:latin typeface="Courier New" panose="02070309020205020404" pitchFamily="49" charset="0"/>
                <a:cs typeface="Courier New" panose="02070309020205020404" pitchFamily="49" charset="0"/>
              </a:rPr>
              <a:t>5</a:t>
            </a:r>
            <a:r>
              <a:rPr lang="en-US" altLang="en-US" sz="2000" dirty="0">
                <a:solidFill>
                  <a:prstClr val="black"/>
                </a:solidFill>
                <a:latin typeface="Courier New" panose="02070309020205020404" pitchFamily="49" charset="0"/>
                <a:cs typeface="Courier New" panose="02070309020205020404" pitchFamily="49" charset="0"/>
              </a:rPr>
              <a:t> </a:t>
            </a:r>
          </a:p>
        </p:txBody>
      </p:sp>
      <p:sp>
        <p:nvSpPr>
          <p:cNvPr id="5" name="TextBox 4"/>
          <p:cNvSpPr txBox="1"/>
          <p:nvPr/>
        </p:nvSpPr>
        <p:spPr>
          <a:xfrm>
            <a:off x="234669" y="2985961"/>
            <a:ext cx="8330750" cy="369332"/>
          </a:xfrm>
          <a:prstGeom prst="rect">
            <a:avLst/>
          </a:prstGeom>
          <a:noFill/>
        </p:spPr>
        <p:txBody>
          <a:bodyPr wrap="square" rtlCol="0">
            <a:spAutoFit/>
          </a:bodyPr>
          <a:lstStyle/>
          <a:p>
            <a:pPr fontAlgn="base">
              <a:spcBef>
                <a:spcPct val="0"/>
              </a:spcBef>
              <a:spcAft>
                <a:spcPct val="0"/>
              </a:spcAft>
            </a:pPr>
            <a:r>
              <a:rPr lang="en-US" dirty="0">
                <a:solidFill>
                  <a:prstClr val="black"/>
                </a:solidFill>
                <a:latin typeface="Arial" charset="0"/>
              </a:rPr>
              <a:t>If the symbol is ‘!’</a:t>
            </a:r>
          </a:p>
        </p:txBody>
      </p:sp>
      <p:sp>
        <p:nvSpPr>
          <p:cNvPr id="6" name="Rectangle 5"/>
          <p:cNvSpPr/>
          <p:nvPr/>
        </p:nvSpPr>
        <p:spPr>
          <a:xfrm>
            <a:off x="2286000" y="2967335"/>
            <a:ext cx="6760896" cy="923330"/>
          </a:xfrm>
          <a:prstGeom prst="rect">
            <a:avLst/>
          </a:prstGeom>
        </p:spPr>
        <p:txBody>
          <a:bodyPr wrap="square">
            <a:spAutoFit/>
          </a:bodyPr>
          <a:lstStyle/>
          <a:p>
            <a:pPr fontAlgn="base">
              <a:spcBef>
                <a:spcPct val="0"/>
              </a:spcBef>
              <a:spcAft>
                <a:spcPct val="0"/>
              </a:spcAft>
            </a:pPr>
            <a:r>
              <a:rPr lang="en-US" dirty="0">
                <a:solidFill>
                  <a:prstClr val="black"/>
                </a:solidFill>
                <a:latin typeface="Arial" charset="0"/>
              </a:rPr>
              <a:t>Quality Scores: ‘!’ lowest and ‘~’ is the highest</a:t>
            </a:r>
            <a:br>
              <a:rPr lang="en-US" dirty="0">
                <a:solidFill>
                  <a:prstClr val="black"/>
                </a:solidFill>
                <a:latin typeface="Arial" charset="0"/>
              </a:rPr>
            </a:b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p:txBody>
      </p:sp>
      <p:sp>
        <p:nvSpPr>
          <p:cNvPr id="2" name="Rectangle 1"/>
          <p:cNvSpPr/>
          <p:nvPr/>
        </p:nvSpPr>
        <p:spPr>
          <a:xfrm>
            <a:off x="128789" y="4343400"/>
            <a:ext cx="8918107" cy="1815882"/>
          </a:xfrm>
          <a:prstGeom prst="rect">
            <a:avLst/>
          </a:prstGeom>
        </p:spPr>
        <p:txBody>
          <a:bodyPr wrap="square">
            <a:spAutoFit/>
          </a:bodyPr>
          <a:lstStyle/>
          <a:p>
            <a:pPr fontAlgn="base">
              <a:spcBef>
                <a:spcPct val="0"/>
              </a:spcBef>
              <a:spcAft>
                <a:spcPct val="0"/>
              </a:spcAft>
            </a:pPr>
            <a:r>
              <a:rPr lang="en-US" sz="2800" b="1" dirty="0">
                <a:solidFill>
                  <a:srgbClr val="3C23F1"/>
                </a:solidFill>
                <a:latin typeface="Arial" charset="0"/>
              </a:rPr>
              <a:t>QUIZ: What is the Quality score for the second base in the above read? </a:t>
            </a:r>
          </a:p>
          <a:p>
            <a:pPr fontAlgn="base">
              <a:spcBef>
                <a:spcPct val="0"/>
              </a:spcBef>
              <a:spcAft>
                <a:spcPct val="0"/>
              </a:spcAft>
            </a:pPr>
            <a:r>
              <a:rPr lang="en-US" sz="2800" b="1" dirty="0">
                <a:solidFill>
                  <a:srgbClr val="3C23F1"/>
                </a:solidFill>
                <a:latin typeface="Arial" charset="0"/>
              </a:rPr>
              <a:t>Assume Sanger Standard (PHRED +33) to get the Quality Scoring. </a:t>
            </a:r>
          </a:p>
        </p:txBody>
      </p:sp>
      <p:sp>
        <p:nvSpPr>
          <p:cNvPr id="7" name="Date Placeholder 6"/>
          <p:cNvSpPr>
            <a:spLocks noGrp="1"/>
          </p:cNvSpPr>
          <p:nvPr>
            <p:ph type="dt" sz="half" idx="10"/>
          </p:nvPr>
        </p:nvSpPr>
        <p:spPr/>
        <p:txBody>
          <a:bodyPr/>
          <a:lstStyle/>
          <a:p>
            <a:pPr>
              <a:defRPr/>
            </a:pPr>
            <a:fld id="{EFC2FE2E-4D22-498B-9299-3B418A22DAF5}" type="datetime1">
              <a:rPr lang="en-US" smtClean="0">
                <a:solidFill>
                  <a:prstClr val="black">
                    <a:tint val="75000"/>
                  </a:prstClr>
                </a:solidFill>
              </a:rPr>
              <a:pPr>
                <a:defRPr/>
              </a:pPr>
              <a:t>4/14/2018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9" name="Slide Number Placeholder 8"/>
          <p:cNvSpPr>
            <a:spLocks noGrp="1"/>
          </p:cNvSpPr>
          <p:nvPr>
            <p:ph type="sldNum" sz="quarter" idx="12"/>
          </p:nvPr>
        </p:nvSpPr>
        <p:spPr/>
        <p:txBody>
          <a:bodyPr/>
          <a:lstStyle/>
          <a:p>
            <a:pPr>
              <a:defRPr/>
            </a:pPr>
            <a:fld id="{35AD6624-84B6-4F63-8D40-27E7FA15EE20}" type="slidenum">
              <a:rPr lang="en-US" smtClean="0">
                <a:solidFill>
                  <a:prstClr val="black">
                    <a:tint val="75000"/>
                  </a:prstClr>
                </a:solidFill>
              </a:rPr>
              <a:pPr>
                <a:defRPr/>
              </a:pPr>
              <a:t>70</a:t>
            </a:fld>
            <a:endParaRPr lang="en-US">
              <a:solidFill>
                <a:prstClr val="black">
                  <a:tint val="75000"/>
                </a:prstClr>
              </a:solidFill>
            </a:endParaRPr>
          </a:p>
        </p:txBody>
      </p:sp>
    </p:spTree>
    <p:extLst>
      <p:ext uri="{BB962C8B-B14F-4D97-AF65-F5344CB8AC3E}">
        <p14:creationId xmlns:p14="http://schemas.microsoft.com/office/powerpoint/2010/main" val="2791166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CII-Table-w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6" y="1032220"/>
            <a:ext cx="8334375" cy="55435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12956" y="15436"/>
            <a:ext cx="5075005" cy="46166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charset="0"/>
              </a:rPr>
              <a:t>Public Domain Figure from </a:t>
            </a:r>
            <a:r>
              <a:rPr kumimoji="0" lang="en-US" sz="1200" b="0" i="0" u="none" strike="noStrike" kern="0" cap="none" spc="0" normalizeH="0" noProof="0" dirty="0">
                <a:ln>
                  <a:noFill/>
                </a:ln>
                <a:solidFill>
                  <a:prstClr val="black"/>
                </a:solidFill>
                <a:effectLst/>
                <a:uLnTx/>
                <a:uFillTx/>
                <a:latin typeface="Arial" charset="0"/>
              </a:rPr>
              <a:t> </a:t>
            </a:r>
            <a:r>
              <a:rPr kumimoji="0" lang="en-US" sz="1200" b="0" i="0" u="none" strike="noStrike" kern="0" cap="none" spc="0" normalizeH="0" baseline="0" noProof="0" dirty="0">
                <a:ln>
                  <a:noFill/>
                </a:ln>
                <a:solidFill>
                  <a:prstClr val="black"/>
                </a:solidFill>
                <a:effectLst/>
                <a:uLnTx/>
                <a:uFillTx/>
                <a:latin typeface="Arial" charset="0"/>
                <a:hlinkClick r:id="rId3"/>
              </a:rPr>
              <a:t>http://simple.wikipedia.org/wiki/ASCII</a:t>
            </a:r>
            <a:r>
              <a:rPr kumimoji="0" lang="en-US" sz="1200" b="0" i="0" u="none" strike="noStrike" kern="0" cap="none" spc="0" normalizeH="0" baseline="0" noProof="0" dirty="0">
                <a:ln>
                  <a:noFill/>
                </a:ln>
                <a:solidFill>
                  <a:prstClr val="black"/>
                </a:solidFill>
                <a:effectLst/>
                <a:uLnTx/>
                <a:uFillTx/>
                <a:latin typeface="Arial" charset="0"/>
              </a:rPr>
              <a:t> </a:t>
            </a:r>
            <a:br>
              <a:rPr kumimoji="0" lang="en-US" sz="1200" b="0" i="0" u="none" strike="noStrike" kern="0" cap="none" spc="0" normalizeH="0" baseline="0" noProof="0" dirty="0">
                <a:ln>
                  <a:noFill/>
                </a:ln>
                <a:solidFill>
                  <a:prstClr val="black"/>
                </a:solidFill>
                <a:effectLst/>
                <a:uLnTx/>
                <a:uFillTx/>
                <a:latin typeface="Arial" charset="0"/>
              </a:rPr>
            </a:br>
            <a:r>
              <a:rPr kumimoji="0" lang="en-US" sz="1200" b="0" i="0" u="none" strike="noStrike" kern="0" cap="none" spc="0" normalizeH="0" baseline="0" noProof="0" dirty="0">
                <a:ln>
                  <a:noFill/>
                </a:ln>
                <a:solidFill>
                  <a:prstClr val="black"/>
                </a:solidFill>
                <a:effectLst/>
                <a:uLnTx/>
                <a:uFillTx/>
                <a:latin typeface="Arial" charset="0"/>
              </a:rPr>
              <a:t>Author: </a:t>
            </a:r>
            <a:r>
              <a:rPr kumimoji="0" lang="en-US" sz="1200" b="0" i="0" u="none" strike="noStrike" kern="0" cap="none" spc="0" normalizeH="0" baseline="0" noProof="0" dirty="0" err="1">
                <a:ln>
                  <a:noFill/>
                </a:ln>
                <a:solidFill>
                  <a:prstClr val="black"/>
                </a:solidFill>
                <a:effectLst/>
                <a:uLnTx/>
                <a:uFillTx/>
                <a:latin typeface="Arial" charset="0"/>
              </a:rPr>
              <a:t>LanoxxthShaddow</a:t>
            </a:r>
            <a:r>
              <a:rPr kumimoji="0" lang="en-US" sz="1200" b="0" i="0" u="none" strike="noStrike" kern="0" cap="none" spc="0" normalizeH="0" baseline="0" noProof="0" dirty="0">
                <a:ln>
                  <a:noFill/>
                </a:ln>
                <a:solidFill>
                  <a:prstClr val="black"/>
                </a:solidFill>
                <a:effectLst/>
                <a:uLnTx/>
                <a:uFillTx/>
                <a:latin typeface="Arial" charset="0"/>
              </a:rPr>
              <a:t> (ASCII-</a:t>
            </a:r>
            <a:r>
              <a:rPr kumimoji="0" lang="en-US" sz="1200" b="0" i="0" u="none" strike="noStrike" kern="0" cap="none" spc="0" normalizeH="0" baseline="0" noProof="0" dirty="0" err="1">
                <a:ln>
                  <a:noFill/>
                </a:ln>
                <a:solidFill>
                  <a:prstClr val="black"/>
                </a:solidFill>
                <a:effectLst/>
                <a:uLnTx/>
                <a:uFillTx/>
                <a:latin typeface="Arial" charset="0"/>
              </a:rPr>
              <a:t>Table.svg</a:t>
            </a:r>
            <a:r>
              <a:rPr kumimoji="0" lang="en-US" sz="1200" b="0" i="0" u="none" strike="noStrike" kern="0" cap="none" spc="0" normalizeH="0" baseline="0" noProof="0" dirty="0">
                <a:ln>
                  <a:noFill/>
                </a:ln>
                <a:solidFill>
                  <a:prstClr val="black"/>
                </a:solidFill>
                <a:effectLst/>
                <a:uLnTx/>
                <a:uFillTx/>
                <a:latin typeface="Arial" charset="0"/>
              </a:rPr>
              <a:t>: ZZT32)</a:t>
            </a:r>
          </a:p>
        </p:txBody>
      </p:sp>
      <p:sp>
        <p:nvSpPr>
          <p:cNvPr id="2" name="Date Placeholder 1"/>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1EB86A-A3EC-4C74-A63D-4AAF86B4D8D3}" type="datetime1">
              <a:rPr kumimoji="0" lang="en-US"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4/14/2018</a:t>
            </a:fld>
            <a:endParaRPr kumimoji="0" lang="en-US" sz="1800" b="0" i="0" u="none" strike="noStrike" kern="0" cap="none" spc="0" normalizeH="0" baseline="0" noProof="0">
              <a:ln>
                <a:noFill/>
              </a:ln>
              <a:solidFill>
                <a:prstClr val="black">
                  <a:tint val="75000"/>
                </a:prstClr>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tint val="75000"/>
                  </a:prstClr>
                </a:solidFill>
                <a:effectLst/>
                <a:uLnTx/>
                <a:uFillTx/>
              </a:rPr>
              <a:t>Dr. S. Ravichandran, Ph.D.</a:t>
            </a:r>
          </a:p>
        </p:txBody>
      </p:sp>
      <p:sp>
        <p:nvSpPr>
          <p:cNvPr id="8" name="Slide Number Placeholder 7"/>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01C58E7-A07A-468A-8745-DD42767729E3}" type="slidenum">
              <a:rPr kumimoji="0" lang="en-US"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tint val="75000"/>
                </a:prstClr>
              </a:solidFill>
              <a:effectLst/>
              <a:uLnTx/>
              <a:uFillTx/>
            </a:endParaRPr>
          </a:p>
        </p:txBody>
      </p:sp>
      <p:sp>
        <p:nvSpPr>
          <p:cNvPr id="6" name="Rectangle 5"/>
          <p:cNvSpPr/>
          <p:nvPr/>
        </p:nvSpPr>
        <p:spPr>
          <a:xfrm>
            <a:off x="0" y="5834"/>
            <a:ext cx="4572000" cy="923330"/>
          </a:xfrm>
          <a:prstGeom prst="rect">
            <a:avLst/>
          </a:prstGeom>
        </p:spPr>
        <p:txBody>
          <a:bodyPr>
            <a:spAutoFit/>
          </a:bodyPr>
          <a:lstStyle/>
          <a:p>
            <a:r>
              <a:rPr lang="en-US" dirty="0">
                <a:solidFill>
                  <a:prstClr val="black"/>
                </a:solidFill>
                <a:latin typeface="Arial" charset="0"/>
              </a:rPr>
              <a:t>Quality Scores: ! Is for lowest </a:t>
            </a:r>
            <a:br>
              <a:rPr lang="en-US" dirty="0">
                <a:solidFill>
                  <a:prstClr val="black"/>
                </a:solidFill>
                <a:latin typeface="Arial" charset="0"/>
              </a:rPr>
            </a:br>
            <a:r>
              <a:rPr lang="en-US" dirty="0">
                <a:solidFill>
                  <a:prstClr val="black"/>
                </a:solidFill>
                <a:latin typeface="Arial" charset="0"/>
              </a:rPr>
              <a:t>and ~ is  for the highest. </a:t>
            </a:r>
            <a:br>
              <a:rPr lang="en-US" dirty="0">
                <a:solidFill>
                  <a:prstClr val="black"/>
                </a:solidFill>
                <a:latin typeface="Arial" charset="0"/>
              </a:rPr>
            </a:br>
            <a:r>
              <a:rPr lang="en-US" dirty="0">
                <a:solidFill>
                  <a:prstClr val="black"/>
                </a:solidFill>
                <a:latin typeface="Arial" charset="0"/>
              </a:rPr>
              <a:t>Why these symbols were chosen?</a:t>
            </a:r>
            <a:endParaRPr lang="en-US" dirty="0"/>
          </a:p>
        </p:txBody>
      </p:sp>
      <p:sp>
        <p:nvSpPr>
          <p:cNvPr id="7" name="Rectangle 6"/>
          <p:cNvSpPr/>
          <p:nvPr/>
        </p:nvSpPr>
        <p:spPr>
          <a:xfrm>
            <a:off x="4015698" y="570555"/>
            <a:ext cx="5231044" cy="923330"/>
          </a:xfrm>
          <a:prstGeom prst="rect">
            <a:avLst/>
          </a:prstGeom>
        </p:spPr>
        <p:txBody>
          <a:bodyPr wrap="square">
            <a:spAutoFit/>
          </a:bodyPr>
          <a:lstStyle/>
          <a:p>
            <a:pPr fontAlgn="base">
              <a:spcBef>
                <a:spcPct val="0"/>
              </a:spcBef>
              <a:spcAft>
                <a:spcPct val="0"/>
              </a:spcAft>
            </a:pPr>
            <a:r>
              <a:rPr lang="en-US" dirty="0">
                <a:solidFill>
                  <a:prstClr val="black"/>
                </a:solidFill>
                <a:latin typeface="Arial" charset="0"/>
              </a:rPr>
              <a:t>ASCII code for ‘!’  is 33  </a:t>
            </a:r>
            <a:br>
              <a:rPr lang="en-US" dirty="0">
                <a:solidFill>
                  <a:prstClr val="black"/>
                </a:solidFill>
                <a:latin typeface="Arial" charset="0"/>
              </a:rPr>
            </a:br>
            <a:r>
              <a:rPr lang="en-US" dirty="0">
                <a:solidFill>
                  <a:prstClr val="black"/>
                </a:solidFill>
                <a:latin typeface="Arial" charset="0"/>
              </a:rPr>
              <a:t>       so Q(Sanger) = 0; Q(</a:t>
            </a:r>
            <a:r>
              <a:rPr lang="en-US" dirty="0" err="1">
                <a:solidFill>
                  <a:prstClr val="black"/>
                </a:solidFill>
                <a:latin typeface="Arial" charset="0"/>
              </a:rPr>
              <a:t>Solexa</a:t>
            </a:r>
            <a:r>
              <a:rPr lang="en-US" dirty="0">
                <a:solidFill>
                  <a:prstClr val="black"/>
                </a:solidFill>
                <a:latin typeface="Arial" charset="0"/>
              </a:rPr>
              <a:t>) = 33 – 64 = -31</a:t>
            </a:r>
          </a:p>
          <a:p>
            <a:pPr fontAlgn="base">
              <a:spcBef>
                <a:spcPct val="0"/>
              </a:spcBef>
              <a:spcAft>
                <a:spcPct val="0"/>
              </a:spcAft>
            </a:pPr>
            <a:r>
              <a:rPr lang="en-US" dirty="0">
                <a:solidFill>
                  <a:prstClr val="black"/>
                </a:solidFill>
                <a:latin typeface="Arial" charset="0"/>
              </a:rPr>
              <a:t>ASCII code for ‘~’ is 126 </a:t>
            </a:r>
          </a:p>
        </p:txBody>
      </p:sp>
    </p:spTree>
    <p:extLst>
      <p:ext uri="{BB962C8B-B14F-4D97-AF65-F5344CB8AC3E}">
        <p14:creationId xmlns:p14="http://schemas.microsoft.com/office/powerpoint/2010/main" val="109796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FASTQ  (ASCII format) </a:t>
            </a:r>
          </a:p>
          <a:p>
            <a:pPr lvl="1"/>
            <a:r>
              <a:rPr lang="en-US" dirty="0"/>
              <a:t> Line 4: quality values same number as line 1. </a:t>
            </a:r>
            <a:br>
              <a:rPr lang="en-US" dirty="0"/>
            </a:br>
            <a:r>
              <a:rPr lang="en-US" dirty="0"/>
              <a:t>Probability of error during the sequencing</a:t>
            </a:r>
          </a:p>
          <a:p>
            <a:r>
              <a:rPr lang="en-US" dirty="0"/>
              <a:t>FASTG is an extension of FASTQ</a:t>
            </a:r>
          </a:p>
          <a:p>
            <a:endParaRPr lang="en-US" i="1" dirty="0"/>
          </a:p>
        </p:txBody>
      </p:sp>
      <p:sp>
        <p:nvSpPr>
          <p:cNvPr id="4" name="Rectangle 1"/>
          <p:cNvSpPr>
            <a:spLocks noChangeArrowheads="1"/>
          </p:cNvSpPr>
          <p:nvPr/>
        </p:nvSpPr>
        <p:spPr bwMode="auto">
          <a:xfrm>
            <a:off x="136921" y="64294"/>
            <a:ext cx="8626079" cy="123110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dirty="0">
                <a:solidFill>
                  <a:srgbClr val="000000"/>
                </a:solidFill>
                <a:latin typeface="Courier New" panose="02070309020205020404" pitchFamily="49" charset="0"/>
                <a:cs typeface="Courier New" panose="02070309020205020404" pitchFamily="49" charset="0"/>
              </a:rPr>
              <a:t>@SEQ_ID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GATTTGGGGTTCAAAGCAGTATCGATCAAATAGTAAATCCATTTGTTCAACTCACAGTTT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!''*((((***+))%%%++)(%%%%).1***-+*''))**55CCF&gt;&gt;&gt;&gt;&gt;&gt;CCCCCCC6</a:t>
            </a:r>
            <a:r>
              <a:rPr lang="en-US" altLang="en-US" sz="2000" dirty="0">
                <a:solidFill>
                  <a:srgbClr val="000000"/>
                </a:solidFill>
                <a:latin typeface="Courier New" panose="02070309020205020404" pitchFamily="49" charset="0"/>
                <a:cs typeface="Courier New" panose="02070309020205020404" pitchFamily="49" charset="0"/>
              </a:rPr>
              <a:t>5</a:t>
            </a:r>
            <a:r>
              <a:rPr lang="en-US" altLang="en-US" sz="2000" dirty="0">
                <a:solidFill>
                  <a:prstClr val="black"/>
                </a:solidFill>
                <a:latin typeface="Courier New" panose="02070309020205020404" pitchFamily="49" charset="0"/>
                <a:cs typeface="Courier New" panose="02070309020205020404" pitchFamily="49" charset="0"/>
              </a:rPr>
              <a:t> </a:t>
            </a:r>
          </a:p>
        </p:txBody>
      </p:sp>
      <p:sp>
        <p:nvSpPr>
          <p:cNvPr id="6" name="TextBox 5"/>
          <p:cNvSpPr txBox="1"/>
          <p:nvPr/>
        </p:nvSpPr>
        <p:spPr>
          <a:xfrm>
            <a:off x="457200" y="5181600"/>
            <a:ext cx="6629400" cy="369332"/>
          </a:xfrm>
          <a:prstGeom prst="rect">
            <a:avLst/>
          </a:prstGeom>
          <a:noFill/>
        </p:spPr>
        <p:txBody>
          <a:bodyPr wrap="square" rtlCol="0">
            <a:spAutoFit/>
          </a:bodyPr>
          <a:lstStyle/>
          <a:p>
            <a:pPr fontAlgn="base">
              <a:spcBef>
                <a:spcPct val="0"/>
              </a:spcBef>
              <a:spcAft>
                <a:spcPct val="0"/>
              </a:spcAft>
            </a:pPr>
            <a:r>
              <a:rPr lang="en-US" dirty="0" err="1">
                <a:solidFill>
                  <a:prstClr val="black"/>
                </a:solidFill>
                <a:latin typeface="Arial" charset="0"/>
              </a:rPr>
              <a:t>Qsanger</a:t>
            </a:r>
            <a:r>
              <a:rPr lang="en-US" dirty="0">
                <a:solidFill>
                  <a:prstClr val="black"/>
                </a:solidFill>
                <a:latin typeface="Arial" charset="0"/>
              </a:rPr>
              <a:t> = -10 log10 P  and </a:t>
            </a:r>
            <a:r>
              <a:rPr lang="en-US" dirty="0" err="1">
                <a:solidFill>
                  <a:prstClr val="black"/>
                </a:solidFill>
                <a:latin typeface="Arial" charset="0"/>
              </a:rPr>
              <a:t>QSolexa</a:t>
            </a:r>
            <a:r>
              <a:rPr lang="en-US" dirty="0">
                <a:solidFill>
                  <a:prstClr val="black"/>
                </a:solidFill>
                <a:latin typeface="Arial" charset="0"/>
              </a:rPr>
              <a:t> = -10 log10 p/1-p</a:t>
            </a:r>
          </a:p>
        </p:txBody>
      </p:sp>
      <p:sp>
        <p:nvSpPr>
          <p:cNvPr id="2" name="Date Placeholder 1"/>
          <p:cNvSpPr>
            <a:spLocks noGrp="1"/>
          </p:cNvSpPr>
          <p:nvPr>
            <p:ph type="dt" sz="half" idx="10"/>
          </p:nvPr>
        </p:nvSpPr>
        <p:spPr/>
        <p:txBody>
          <a:bodyPr/>
          <a:lstStyle/>
          <a:p>
            <a:pPr>
              <a:defRPr/>
            </a:pPr>
            <a:fld id="{A37D0223-AFAB-4859-BED6-2FF8D2E85FA6}" type="datetime1">
              <a:rPr lang="en-US" smtClean="0">
                <a:solidFill>
                  <a:prstClr val="black">
                    <a:tint val="75000"/>
                  </a:prstClr>
                </a:solidFill>
              </a:rPr>
              <a:pPr>
                <a:defRPr/>
              </a:pPr>
              <a:t>4/14/2018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Dr. S. Ravichandran, Ph.D.</a:t>
            </a:r>
          </a:p>
        </p:txBody>
      </p:sp>
      <p:sp>
        <p:nvSpPr>
          <p:cNvPr id="7" name="Slide Number Placeholder 6"/>
          <p:cNvSpPr>
            <a:spLocks noGrp="1"/>
          </p:cNvSpPr>
          <p:nvPr>
            <p:ph type="sldNum" sz="quarter" idx="12"/>
          </p:nvPr>
        </p:nvSpPr>
        <p:spPr/>
        <p:txBody>
          <a:bodyPr/>
          <a:lstStyle/>
          <a:p>
            <a:pPr>
              <a:defRPr/>
            </a:pPr>
            <a:fld id="{BFD89C7C-1A40-4377-9B14-A6948ED3D810}" type="slidenum">
              <a:rPr lang="en-US" smtClean="0">
                <a:solidFill>
                  <a:prstClr val="black">
                    <a:tint val="75000"/>
                  </a:prstClr>
                </a:solidFill>
              </a:rPr>
              <a:pPr>
                <a:defRPr/>
              </a:pPr>
              <a:t>72</a:t>
            </a:fld>
            <a:endParaRPr lang="en-US">
              <a:solidFill>
                <a:prstClr val="black">
                  <a:tint val="75000"/>
                </a:prstClr>
              </a:solidFill>
            </a:endParaRPr>
          </a:p>
        </p:txBody>
      </p:sp>
    </p:spTree>
    <p:extLst>
      <p:ext uri="{BB962C8B-B14F-4D97-AF65-F5344CB8AC3E}">
        <p14:creationId xmlns:p14="http://schemas.microsoft.com/office/powerpoint/2010/main" val="1617475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066800"/>
            <a:ext cx="8582025" cy="4054965"/>
          </a:xfrm>
          <a:prstGeom prst="rect">
            <a:avLst/>
          </a:prstGeom>
          <a:noFill/>
        </p:spPr>
      </p:pic>
      <p:sp>
        <p:nvSpPr>
          <p:cNvPr id="3" name="TextBox 2"/>
          <p:cNvSpPr txBox="1"/>
          <p:nvPr/>
        </p:nvSpPr>
        <p:spPr>
          <a:xfrm>
            <a:off x="2057400" y="304800"/>
            <a:ext cx="5486400" cy="646331"/>
          </a:xfrm>
          <a:prstGeom prst="rect">
            <a:avLst/>
          </a:prstGeom>
          <a:noFill/>
        </p:spPr>
        <p:txBody>
          <a:bodyPr wrap="square" rtlCol="0">
            <a:spAutoFit/>
          </a:bodyPr>
          <a:lstStyle/>
          <a:p>
            <a:r>
              <a:rPr lang="en-US" b="1" dirty="0">
                <a:solidFill>
                  <a:srgbClr val="FF3399"/>
                </a:solidFill>
              </a:rPr>
              <a:t>Image was taken from Galaxy.org site</a:t>
            </a:r>
            <a:br>
              <a:rPr lang="en-US" b="1" dirty="0">
                <a:solidFill>
                  <a:srgbClr val="FF3399"/>
                </a:solidFill>
              </a:rPr>
            </a:br>
            <a:r>
              <a:rPr lang="en-US" b="1" dirty="0">
                <a:solidFill>
                  <a:srgbClr val="FF3399"/>
                </a:solidFill>
              </a:rPr>
              <a:t>Starting with Illumina 1.8 </a:t>
            </a:r>
          </a:p>
        </p:txBody>
      </p:sp>
    </p:spTree>
    <p:extLst>
      <p:ext uri="{BB962C8B-B14F-4D97-AF65-F5344CB8AC3E}">
        <p14:creationId xmlns:p14="http://schemas.microsoft.com/office/powerpoint/2010/main" val="1141745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593367"/>
            <a:ext cx="8520600" cy="763600"/>
          </a:xfrm>
          <a:prstGeom prst="rect">
            <a:avLst/>
          </a:prstGeom>
        </p:spPr>
        <p:txBody>
          <a:bodyPr lIns="91425" tIns="91425" rIns="91425" bIns="91425" anchor="t" anchorCtr="0">
            <a:noAutofit/>
          </a:bodyPr>
          <a:lstStyle/>
          <a:p>
            <a:pPr lvl="0">
              <a:spcBef>
                <a:spcPts val="0"/>
              </a:spcBef>
              <a:buNone/>
            </a:pPr>
            <a:r>
              <a:rPr lang="en"/>
              <a:t>FastQ files, is there a DB? </a:t>
            </a:r>
          </a:p>
        </p:txBody>
      </p:sp>
      <p:sp>
        <p:nvSpPr>
          <p:cNvPr id="162" name="Shape 162"/>
          <p:cNvSpPr txBox="1">
            <a:spLocks noGrp="1"/>
          </p:cNvSpPr>
          <p:nvPr>
            <p:ph type="body" idx="1"/>
          </p:nvPr>
        </p:nvSpPr>
        <p:spPr>
          <a:xfrm>
            <a:off x="116491" y="1718368"/>
            <a:ext cx="2667806" cy="1548814"/>
          </a:xfrm>
          <a:prstGeom prst="rect">
            <a:avLst/>
          </a:prstGeom>
          <a:solidFill>
            <a:schemeClr val="accent3">
              <a:lumMod val="60000"/>
              <a:lumOff val="40000"/>
            </a:schemeClr>
          </a:solidFill>
        </p:spPr>
        <p:txBody>
          <a:bodyPr lIns="91425" tIns="91425" rIns="91425" bIns="91425" anchor="t" anchorCtr="0">
            <a:noAutofit/>
          </a:bodyPr>
          <a:lstStyle/>
          <a:p>
            <a:pPr lvl="0">
              <a:spcBef>
                <a:spcPts val="0"/>
              </a:spcBef>
              <a:buNone/>
            </a:pPr>
            <a:r>
              <a:rPr lang="en" dirty="0"/>
              <a:t>SRA from NCBI</a:t>
            </a:r>
          </a:p>
          <a:p>
            <a:pPr lvl="0">
              <a:spcBef>
                <a:spcPts val="0"/>
              </a:spcBef>
              <a:buNone/>
            </a:pPr>
            <a:r>
              <a:rPr lang="en" dirty="0"/>
              <a:t>stores FASTQ files </a:t>
            </a:r>
          </a:p>
        </p:txBody>
      </p:sp>
      <p:pic>
        <p:nvPicPr>
          <p:cNvPr id="2" name="Picture 1"/>
          <p:cNvPicPr>
            <a:picLocks noChangeAspect="1"/>
          </p:cNvPicPr>
          <p:nvPr/>
        </p:nvPicPr>
        <p:blipFill>
          <a:blip r:embed="rId3"/>
          <a:stretch>
            <a:fillRect/>
          </a:stretch>
        </p:blipFill>
        <p:spPr>
          <a:xfrm>
            <a:off x="3135330" y="1855769"/>
            <a:ext cx="5909353" cy="4432015"/>
          </a:xfrm>
          <a:prstGeom prst="rect">
            <a:avLst/>
          </a:prstGeom>
        </p:spPr>
      </p:pic>
      <p:sp>
        <p:nvSpPr>
          <p:cNvPr id="3" name="TextBox 2"/>
          <p:cNvSpPr txBox="1"/>
          <p:nvPr/>
        </p:nvSpPr>
        <p:spPr>
          <a:xfrm>
            <a:off x="7756988" y="1671103"/>
            <a:ext cx="1287695" cy="369332"/>
          </a:xfrm>
          <a:prstGeom prst="rect">
            <a:avLst/>
          </a:prstGeom>
          <a:solidFill>
            <a:schemeClr val="accent6">
              <a:lumMod val="40000"/>
              <a:lumOff val="60000"/>
            </a:schemeClr>
          </a:solidFill>
        </p:spPr>
        <p:txBody>
          <a:bodyPr wrap="square" rtlCol="0">
            <a:spAutoFit/>
          </a:bodyPr>
          <a:lstStyle/>
          <a:p>
            <a:r>
              <a:rPr lang="en-US" dirty="0"/>
              <a:t>Total Bases</a:t>
            </a:r>
          </a:p>
        </p:txBody>
      </p:sp>
      <p:sp>
        <p:nvSpPr>
          <p:cNvPr id="7" name="TextBox 6"/>
          <p:cNvSpPr txBox="1"/>
          <p:nvPr/>
        </p:nvSpPr>
        <p:spPr>
          <a:xfrm>
            <a:off x="7405954" y="2944016"/>
            <a:ext cx="1512015" cy="646331"/>
          </a:xfrm>
          <a:prstGeom prst="rect">
            <a:avLst/>
          </a:prstGeom>
          <a:solidFill>
            <a:schemeClr val="accent6">
              <a:lumMod val="40000"/>
              <a:lumOff val="60000"/>
            </a:schemeClr>
          </a:solidFill>
        </p:spPr>
        <p:txBody>
          <a:bodyPr wrap="square" rtlCol="0">
            <a:spAutoFit/>
          </a:bodyPr>
          <a:lstStyle/>
          <a:p>
            <a:r>
              <a:rPr lang="en-US" dirty="0"/>
              <a:t>Open access Bases</a:t>
            </a:r>
          </a:p>
        </p:txBody>
      </p:sp>
      <p:sp>
        <p:nvSpPr>
          <p:cNvPr id="4" name="TextBox 3"/>
          <p:cNvSpPr txBox="1"/>
          <p:nvPr/>
        </p:nvSpPr>
        <p:spPr>
          <a:xfrm>
            <a:off x="6703887" y="3794621"/>
            <a:ext cx="2106202" cy="646331"/>
          </a:xfrm>
          <a:prstGeom prst="rect">
            <a:avLst/>
          </a:prstGeom>
          <a:solidFill>
            <a:schemeClr val="accent2">
              <a:lumMod val="20000"/>
              <a:lumOff val="80000"/>
            </a:schemeClr>
          </a:solidFill>
        </p:spPr>
        <p:txBody>
          <a:bodyPr wrap="square" rtlCol="0">
            <a:spAutoFit/>
          </a:bodyPr>
          <a:lstStyle/>
          <a:p>
            <a:r>
              <a:rPr lang="en-US" dirty="0"/>
              <a:t>~ 5 Million Billion or </a:t>
            </a:r>
            <a:br>
              <a:rPr lang="en-US" dirty="0"/>
            </a:br>
            <a:r>
              <a:rPr lang="en-US" dirty="0"/>
              <a:t>~ 5 Quadrillion</a:t>
            </a:r>
          </a:p>
        </p:txBody>
      </p:sp>
    </p:spTree>
    <p:extLst>
      <p:ext uri="{BB962C8B-B14F-4D97-AF65-F5344CB8AC3E}">
        <p14:creationId xmlns:p14="http://schemas.microsoft.com/office/powerpoint/2010/main" val="2415171814"/>
      </p:ext>
    </p:extLst>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7"/>
            <a:ext cx="8520600" cy="763600"/>
          </a:xfrm>
          <a:prstGeom prst="rect">
            <a:avLst/>
          </a:prstGeom>
        </p:spPr>
        <p:txBody>
          <a:bodyPr lIns="91425" tIns="91425" rIns="91425" bIns="91425" anchor="t" anchorCtr="0">
            <a:noAutofit/>
          </a:bodyPr>
          <a:lstStyle/>
          <a:p>
            <a:pPr lvl="0">
              <a:spcBef>
                <a:spcPts val="0"/>
              </a:spcBef>
              <a:buNone/>
            </a:pPr>
            <a:r>
              <a:rPr lang="en"/>
              <a:t>Sanger/WGS Read Example</a:t>
            </a:r>
          </a:p>
        </p:txBody>
      </p:sp>
      <p:pic>
        <p:nvPicPr>
          <p:cNvPr id="85" name="Shape 85"/>
          <p:cNvPicPr preferRelativeResize="0"/>
          <p:nvPr/>
        </p:nvPicPr>
        <p:blipFill>
          <a:blip r:embed="rId3">
            <a:alphaModFix/>
          </a:blip>
          <a:stretch>
            <a:fillRect/>
          </a:stretch>
        </p:blipFill>
        <p:spPr>
          <a:xfrm>
            <a:off x="85725" y="2046833"/>
            <a:ext cx="8972550" cy="3556000"/>
          </a:xfrm>
          <a:prstGeom prst="rect">
            <a:avLst/>
          </a:prstGeom>
          <a:noFill/>
          <a:ln>
            <a:noFill/>
          </a:ln>
        </p:spPr>
      </p:pic>
      <p:sp>
        <p:nvSpPr>
          <p:cNvPr id="86" name="Shape 86"/>
          <p:cNvSpPr txBox="1"/>
          <p:nvPr/>
        </p:nvSpPr>
        <p:spPr>
          <a:xfrm>
            <a:off x="2122150" y="5602833"/>
            <a:ext cx="4316100" cy="763600"/>
          </a:xfrm>
          <a:prstGeom prst="rect">
            <a:avLst/>
          </a:prstGeom>
          <a:noFill/>
          <a:ln>
            <a:noFill/>
          </a:ln>
        </p:spPr>
        <p:txBody>
          <a:bodyPr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a:ln>
                  <a:noFill/>
                </a:ln>
                <a:solidFill>
                  <a:sysClr val="windowText" lastClr="000000"/>
                </a:solidFill>
                <a:effectLst/>
                <a:uLnTx/>
                <a:uFillTx/>
              </a:rPr>
              <a:t>Quality Scores (FRED)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a:ln>
                  <a:noFill/>
                </a:ln>
                <a:solidFill>
                  <a:sysClr val="windowText" lastClr="000000"/>
                </a:solidFill>
                <a:effectLst/>
                <a:uLnTx/>
                <a:uFillTx/>
              </a:rPr>
              <a:t>   Q20 or 20: 10^-2 or 1% error rate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a:ln>
                  <a:noFill/>
                </a:ln>
                <a:solidFill>
                  <a:sysClr val="windowText" lastClr="000000"/>
                </a:solidFill>
                <a:effectLst/>
                <a:uLnTx/>
                <a:uFillTx/>
              </a:rPr>
              <a:t>   Below Q20 are considered low in quality</a:t>
            </a:r>
          </a:p>
        </p:txBody>
      </p:sp>
      <p:sp>
        <p:nvSpPr>
          <p:cNvPr id="2" name="TextBox 1"/>
          <p:cNvSpPr txBox="1"/>
          <p:nvPr/>
        </p:nvSpPr>
        <p:spPr>
          <a:xfrm>
            <a:off x="0" y="152400"/>
            <a:ext cx="44958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sng" strike="noStrike" kern="0" cap="none" spc="0" normalizeH="0" baseline="0" noProof="0" dirty="0">
                <a:ln>
                  <a:noFill/>
                </a:ln>
                <a:solidFill>
                  <a:schemeClr val="accent3">
                    <a:lumMod val="50000"/>
                  </a:schemeClr>
                </a:solidFill>
                <a:effectLst/>
                <a:uLnTx/>
                <a:uFillTx/>
              </a:rPr>
              <a:t>Genomic DNA in Trace Archive from NCBI</a:t>
            </a:r>
          </a:p>
        </p:txBody>
      </p:sp>
    </p:spTree>
    <p:extLst>
      <p:ext uri="{BB962C8B-B14F-4D97-AF65-F5344CB8AC3E}">
        <p14:creationId xmlns:p14="http://schemas.microsoft.com/office/powerpoint/2010/main" val="4037226056"/>
      </p:ext>
    </p:extLst>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idx="4294967295"/>
          </p:nvPr>
        </p:nvSpPr>
        <p:spPr>
          <a:xfrm>
            <a:off x="311700" y="593367"/>
            <a:ext cx="8520600" cy="763600"/>
          </a:xfrm>
          <a:prstGeom prst="rect">
            <a:avLst/>
          </a:prstGeom>
        </p:spPr>
        <p:txBody>
          <a:bodyPr lIns="91425" tIns="91425" rIns="91425" bIns="91425" anchor="t" anchorCtr="0">
            <a:noAutofit/>
          </a:bodyPr>
          <a:lstStyle/>
          <a:p>
            <a:pPr lvl="0">
              <a:spcBef>
                <a:spcPts val="0"/>
              </a:spcBef>
              <a:buNone/>
            </a:pPr>
            <a:r>
              <a:rPr lang="en"/>
              <a:t>  </a:t>
            </a:r>
          </a:p>
        </p:txBody>
      </p:sp>
      <p:pic>
        <p:nvPicPr>
          <p:cNvPr id="99" name="Shape 99"/>
          <p:cNvPicPr preferRelativeResize="0"/>
          <p:nvPr/>
        </p:nvPicPr>
        <p:blipFill>
          <a:blip r:embed="rId3">
            <a:alphaModFix/>
          </a:blip>
          <a:stretch>
            <a:fillRect/>
          </a:stretch>
        </p:blipFill>
        <p:spPr>
          <a:xfrm>
            <a:off x="30675" y="2938795"/>
            <a:ext cx="9143998" cy="3919208"/>
          </a:xfrm>
          <a:prstGeom prst="rect">
            <a:avLst/>
          </a:prstGeom>
          <a:noFill/>
          <a:ln>
            <a:noFill/>
          </a:ln>
        </p:spPr>
      </p:pic>
      <p:pic>
        <p:nvPicPr>
          <p:cNvPr id="100" name="Shape 100"/>
          <p:cNvPicPr preferRelativeResize="0"/>
          <p:nvPr/>
        </p:nvPicPr>
        <p:blipFill>
          <a:blip r:embed="rId4">
            <a:alphaModFix/>
          </a:blip>
          <a:stretch>
            <a:fillRect/>
          </a:stretch>
        </p:blipFill>
        <p:spPr>
          <a:xfrm>
            <a:off x="451950" y="1"/>
            <a:ext cx="7689724" cy="3047567"/>
          </a:xfrm>
          <a:prstGeom prst="rect">
            <a:avLst/>
          </a:prstGeom>
          <a:noFill/>
          <a:ln>
            <a:noFill/>
          </a:ln>
        </p:spPr>
      </p:pic>
      <p:sp>
        <p:nvSpPr>
          <p:cNvPr id="101" name="Shape 101"/>
          <p:cNvSpPr txBox="1"/>
          <p:nvPr/>
        </p:nvSpPr>
        <p:spPr>
          <a:xfrm>
            <a:off x="685800" y="5055000"/>
            <a:ext cx="1389300" cy="562800"/>
          </a:xfrm>
          <a:prstGeom prst="rect">
            <a:avLst/>
          </a:prstGeom>
          <a:noFill/>
          <a:ln>
            <a:noFill/>
          </a:ln>
        </p:spPr>
        <p:txBody>
          <a:bodyPr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a:ln>
                  <a:noFill/>
                </a:ln>
                <a:solidFill>
                  <a:sysClr val="windowText" lastClr="000000"/>
                </a:solidFill>
                <a:effectLst/>
                <a:uLnTx/>
                <a:uFillTx/>
              </a:rPr>
              <a:t>Low Quality</a:t>
            </a:r>
          </a:p>
        </p:txBody>
      </p:sp>
    </p:spTree>
    <p:extLst>
      <p:ext uri="{BB962C8B-B14F-4D97-AF65-F5344CB8AC3E}">
        <p14:creationId xmlns:p14="http://schemas.microsoft.com/office/powerpoint/2010/main" val="3586434546"/>
      </p:ext>
    </p:extLst>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763162" y="0"/>
            <a:ext cx="7617677" cy="6858000"/>
          </a:xfrm>
          <a:prstGeom prst="rect">
            <a:avLst/>
          </a:prstGeom>
          <a:noFill/>
          <a:ln>
            <a:noFill/>
          </a:ln>
        </p:spPr>
      </p:pic>
    </p:spTree>
    <p:extLst>
      <p:ext uri="{BB962C8B-B14F-4D97-AF65-F5344CB8AC3E}">
        <p14:creationId xmlns:p14="http://schemas.microsoft.com/office/powerpoint/2010/main" val="3746548805"/>
      </p:ext>
    </p:extLst>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593367"/>
            <a:ext cx="8520600" cy="763600"/>
          </a:xfrm>
          <a:prstGeom prst="rect">
            <a:avLst/>
          </a:prstGeom>
        </p:spPr>
        <p:txBody>
          <a:bodyPr lIns="91425" tIns="91425" rIns="91425" bIns="91425" anchor="t" anchorCtr="0">
            <a:noAutofit/>
          </a:bodyPr>
          <a:lstStyle/>
          <a:p>
            <a:pPr lvl="0">
              <a:spcBef>
                <a:spcPts val="0"/>
              </a:spcBef>
              <a:buNone/>
            </a:pPr>
            <a:endParaRPr/>
          </a:p>
        </p:txBody>
      </p:sp>
      <p:sp>
        <p:nvSpPr>
          <p:cNvPr id="174" name="Shape 17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dirty="0"/>
              <a:t>How to download the file:</a:t>
            </a:r>
          </a:p>
          <a:p>
            <a:pPr lvl="0">
              <a:spcBef>
                <a:spcPts val="0"/>
              </a:spcBef>
              <a:buClr>
                <a:schemeClr val="dk1"/>
              </a:buClr>
              <a:buSzPct val="61111"/>
              <a:buFont typeface="Arial"/>
              <a:buNone/>
            </a:pPr>
            <a:r>
              <a:rPr lang="en" dirty="0"/>
              <a:t>a) install the tool-kit</a:t>
            </a:r>
          </a:p>
          <a:p>
            <a:pPr lvl="0">
              <a:spcBef>
                <a:spcPts val="0"/>
              </a:spcBef>
              <a:buClr>
                <a:schemeClr val="dk1"/>
              </a:buClr>
              <a:buSzPct val="61111"/>
              <a:buFont typeface="Arial"/>
              <a:buNone/>
            </a:pPr>
            <a:r>
              <a:rPr lang="en" dirty="0"/>
              <a:t>b) use fastq-dump utility to download data from a typical SRA file, accession SRR390728 </a:t>
            </a:r>
          </a:p>
          <a:p>
            <a:pPr lvl="0">
              <a:spcBef>
                <a:spcPts val="0"/>
              </a:spcBef>
              <a:buClr>
                <a:schemeClr val="dk1"/>
              </a:buClr>
              <a:buSzPct val="61111"/>
              <a:buFont typeface="Arial"/>
              <a:buNone/>
            </a:pPr>
            <a:r>
              <a:rPr lang="en" dirty="0"/>
              <a:t>c) SRA Accession includes </a:t>
            </a:r>
            <a:r>
              <a:rPr lang="en" b="1" dirty="0">
                <a:solidFill>
                  <a:schemeClr val="accent3">
                    <a:lumMod val="50000"/>
                  </a:schemeClr>
                </a:solidFill>
              </a:rPr>
              <a:t>6 other types</a:t>
            </a:r>
            <a:r>
              <a:rPr lang="en" dirty="0"/>
              <a:t>: </a:t>
            </a:r>
          </a:p>
          <a:p>
            <a:pPr lvl="0">
              <a:spcBef>
                <a:spcPts val="0"/>
              </a:spcBef>
              <a:buNone/>
            </a:pPr>
            <a:r>
              <a:rPr lang="en" dirty="0"/>
              <a:t> SRA is an SRA submission accession. This is a virtual container holding object entries of 6 others </a:t>
            </a:r>
          </a:p>
        </p:txBody>
      </p:sp>
    </p:spTree>
    <p:extLst>
      <p:ext uri="{BB962C8B-B14F-4D97-AF65-F5344CB8AC3E}">
        <p14:creationId xmlns:p14="http://schemas.microsoft.com/office/powerpoint/2010/main" val="1040559403"/>
      </p:ext>
    </p:extLst>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dirty="0"/>
              <a:t>Files in SRA </a:t>
            </a:r>
          </a:p>
        </p:txBody>
      </p:sp>
      <p:sp>
        <p:nvSpPr>
          <p:cNvPr id="180" name="Shape 180"/>
          <p:cNvSpPr txBox="1">
            <a:spLocks noGrp="1"/>
          </p:cNvSpPr>
          <p:nvPr>
            <p:ph idx="1"/>
          </p:nvPr>
        </p:nvSpPr>
        <p:spPr>
          <a:prstGeom prst="rect">
            <a:avLst/>
          </a:prstGeom>
        </p:spPr>
        <p:txBody>
          <a:bodyPr lIns="91425" tIns="91425" rIns="91425" bIns="91425" anchor="t" anchorCtr="0">
            <a:noAutofit/>
          </a:bodyPr>
          <a:lstStyle/>
          <a:p>
            <a:pPr marL="514350" indent="-514350">
              <a:spcBef>
                <a:spcPts val="0"/>
              </a:spcBef>
              <a:buFont typeface="+mj-lt"/>
              <a:buAutoNum type="arabicPeriod"/>
            </a:pPr>
            <a:r>
              <a:rPr lang="en" b="1" dirty="0">
                <a:solidFill>
                  <a:schemeClr val="accent3">
                    <a:lumMod val="50000"/>
                  </a:schemeClr>
                </a:solidFill>
              </a:rPr>
              <a:t>SRA</a:t>
            </a:r>
            <a:r>
              <a:rPr lang="en" dirty="0"/>
              <a:t> is an SRA submission accession. This is a </a:t>
            </a:r>
            <a:r>
              <a:rPr lang="en" b="1" dirty="0">
                <a:solidFill>
                  <a:schemeClr val="accent3">
                    <a:lumMod val="50000"/>
                  </a:schemeClr>
                </a:solidFill>
              </a:rPr>
              <a:t>virtual container holding objects </a:t>
            </a:r>
            <a:r>
              <a:rPr lang="en" dirty="0"/>
              <a:t>from the other </a:t>
            </a:r>
            <a:r>
              <a:rPr lang="en" dirty="0">
                <a:solidFill>
                  <a:schemeClr val="accent3">
                    <a:lumMod val="50000"/>
                  </a:schemeClr>
                </a:solidFill>
              </a:rPr>
              <a:t>five types</a:t>
            </a:r>
            <a:r>
              <a:rPr lang="en" dirty="0"/>
              <a:t>. </a:t>
            </a:r>
          </a:p>
          <a:p>
            <a:pPr marL="514350" indent="-514350">
              <a:spcBef>
                <a:spcPts val="0"/>
              </a:spcBef>
              <a:buFont typeface="+mj-lt"/>
              <a:buAutoNum type="arabicPeriod"/>
            </a:pPr>
            <a:r>
              <a:rPr lang="en" b="1" u="sng" dirty="0">
                <a:solidFill>
                  <a:schemeClr val="accent3">
                    <a:lumMod val="50000"/>
                  </a:schemeClr>
                </a:solidFill>
              </a:rPr>
              <a:t>SRP</a:t>
            </a:r>
            <a:r>
              <a:rPr lang="en" dirty="0"/>
              <a:t> is an SRA study accession containing project metadata, that is, a study summary. </a:t>
            </a:r>
          </a:p>
          <a:p>
            <a:pPr marL="514350" indent="-514350">
              <a:spcBef>
                <a:spcPts val="0"/>
              </a:spcBef>
              <a:buFont typeface="+mj-lt"/>
              <a:buAutoNum type="arabicPeriod"/>
            </a:pPr>
            <a:r>
              <a:rPr lang="en" dirty="0"/>
              <a:t> </a:t>
            </a:r>
            <a:r>
              <a:rPr lang="en" b="1" u="sng" dirty="0">
                <a:solidFill>
                  <a:schemeClr val="accent3">
                    <a:lumMod val="50000"/>
                  </a:schemeClr>
                </a:solidFill>
              </a:rPr>
              <a:t>SRX</a:t>
            </a:r>
            <a:r>
              <a:rPr lang="en" dirty="0"/>
              <a:t> is an SRA experiment accession, including metadata, platform, and experimental details. </a:t>
            </a:r>
          </a:p>
        </p:txBody>
      </p:sp>
    </p:spTree>
    <p:extLst>
      <p:ext uri="{BB962C8B-B14F-4D97-AF65-F5344CB8AC3E}">
        <p14:creationId xmlns:p14="http://schemas.microsoft.com/office/powerpoint/2010/main" val="41737729"/>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 will demonstrate how to use expression data in NCBI and later via R </a:t>
            </a:r>
          </a:p>
        </p:txBody>
      </p:sp>
      <p:sp>
        <p:nvSpPr>
          <p:cNvPr id="3" name="Content Placeholder 2"/>
          <p:cNvSpPr>
            <a:spLocks noGrp="1"/>
          </p:cNvSpPr>
          <p:nvPr>
            <p:ph idx="1"/>
          </p:nvPr>
        </p:nvSpPr>
        <p:spPr/>
        <p:txBody>
          <a:bodyPr/>
          <a:lstStyle/>
          <a:p>
            <a:pPr marL="0" indent="0">
              <a:buNone/>
            </a:pPr>
            <a:r>
              <a:rPr lang="en-US" b="1" dirty="0">
                <a:solidFill>
                  <a:srgbClr val="FF0000"/>
                </a:solidFill>
              </a:rPr>
              <a:t>Blackboard:  </a:t>
            </a:r>
            <a:r>
              <a:rPr lang="en-US" b="1" dirty="0">
                <a:solidFill>
                  <a:schemeClr val="accent6">
                    <a:lumMod val="50000"/>
                  </a:schemeClr>
                </a:solidFill>
              </a:rPr>
              <a:t>under</a:t>
            </a:r>
            <a:r>
              <a:rPr lang="en-US" b="1" dirty="0">
                <a:solidFill>
                  <a:srgbClr val="FF0000"/>
                </a:solidFill>
              </a:rPr>
              <a:t> </a:t>
            </a:r>
            <a:r>
              <a:rPr lang="en-US" b="1" dirty="0">
                <a:solidFill>
                  <a:schemeClr val="accent6">
                    <a:lumMod val="50000"/>
                  </a:schemeClr>
                </a:solidFill>
              </a:rPr>
              <a:t>Class-10</a:t>
            </a:r>
            <a:r>
              <a:rPr lang="en-US" b="1" dirty="0">
                <a:solidFill>
                  <a:srgbClr val="FF0000"/>
                </a:solidFill>
              </a:rPr>
              <a:t> will have all the files under hands-on folder</a:t>
            </a:r>
          </a:p>
          <a:p>
            <a:pPr lvl="1"/>
            <a:r>
              <a:rPr lang="en-US" b="1" dirty="0">
                <a:solidFill>
                  <a:srgbClr val="FF0000"/>
                </a:solidFill>
              </a:rPr>
              <a:t>(will be available on the class day)</a:t>
            </a:r>
          </a:p>
        </p:txBody>
      </p:sp>
    </p:spTree>
    <p:extLst>
      <p:ext uri="{BB962C8B-B14F-4D97-AF65-F5344CB8AC3E}">
        <p14:creationId xmlns:p14="http://schemas.microsoft.com/office/powerpoint/2010/main" val="5207597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2" name="Title 1"/>
          <p:cNvSpPr>
            <a:spLocks noGrp="1"/>
          </p:cNvSpPr>
          <p:nvPr>
            <p:ph type="title"/>
          </p:nvPr>
        </p:nvSpPr>
        <p:spPr>
          <a:xfrm>
            <a:off x="381000" y="3517"/>
            <a:ext cx="8229600" cy="1143000"/>
          </a:xfrm>
        </p:spPr>
        <p:txBody>
          <a:bodyPr/>
          <a:lstStyle/>
          <a:p>
            <a:r>
              <a:rPr lang="en-US" dirty="0"/>
              <a:t>Files in SRA </a:t>
            </a:r>
          </a:p>
        </p:txBody>
      </p:sp>
      <p:sp>
        <p:nvSpPr>
          <p:cNvPr id="180" name="Shape 180"/>
          <p:cNvSpPr txBox="1">
            <a:spLocks noGrp="1"/>
          </p:cNvSpPr>
          <p:nvPr>
            <p:ph idx="1"/>
          </p:nvPr>
        </p:nvSpPr>
        <p:spPr>
          <a:xfrm>
            <a:off x="228600" y="990600"/>
            <a:ext cx="8534400" cy="4525963"/>
          </a:xfrm>
          <a:prstGeom prst="rect">
            <a:avLst/>
          </a:prstGeom>
        </p:spPr>
        <p:txBody>
          <a:bodyPr lIns="91425" tIns="91425" rIns="91425" bIns="91425" anchor="t" anchorCtr="0">
            <a:noAutofit/>
          </a:bodyPr>
          <a:lstStyle/>
          <a:p>
            <a:pPr marL="514350" indent="-514350">
              <a:spcBef>
                <a:spcPts val="0"/>
              </a:spcBef>
              <a:buFont typeface="+mj-lt"/>
              <a:buAutoNum type="arabicPeriod" startAt="4"/>
            </a:pPr>
            <a:r>
              <a:rPr lang="en" b="1" u="sng" dirty="0">
                <a:solidFill>
                  <a:schemeClr val="accent3">
                    <a:lumMod val="50000"/>
                  </a:schemeClr>
                </a:solidFill>
              </a:rPr>
              <a:t>SRS</a:t>
            </a:r>
            <a:r>
              <a:rPr lang="en" dirty="0"/>
              <a:t> is an SRA sample accession describing the physical sample. </a:t>
            </a:r>
          </a:p>
          <a:p>
            <a:pPr marL="514350" indent="-514350">
              <a:spcBef>
                <a:spcPts val="0"/>
              </a:spcBef>
              <a:buFont typeface="+mj-lt"/>
              <a:buAutoNum type="arabicPeriod" startAt="4"/>
            </a:pPr>
            <a:r>
              <a:rPr lang="en" b="1" u="sng" dirty="0">
                <a:solidFill>
                  <a:schemeClr val="accent3">
                    <a:lumMod val="50000"/>
                  </a:schemeClr>
                </a:solidFill>
              </a:rPr>
              <a:t>SRZ</a:t>
            </a:r>
            <a:r>
              <a:rPr lang="en" dirty="0"/>
              <a:t> is an historical SRA analysis accession containing a sequence data file and metadata. </a:t>
            </a:r>
          </a:p>
          <a:p>
            <a:pPr marL="514350" indent="-514350">
              <a:spcBef>
                <a:spcPts val="0"/>
              </a:spcBef>
              <a:buFont typeface="+mj-lt"/>
              <a:buAutoNum type="arabicPeriod" startAt="4"/>
            </a:pPr>
            <a:r>
              <a:rPr lang="en" dirty="0"/>
              <a:t> </a:t>
            </a:r>
            <a:r>
              <a:rPr lang="en" b="1" u="sng" dirty="0">
                <a:solidFill>
                  <a:schemeClr val="accent3">
                    <a:lumMod val="50000"/>
                  </a:schemeClr>
                </a:solidFill>
              </a:rPr>
              <a:t>SRR</a:t>
            </a:r>
            <a:r>
              <a:rPr lang="en" dirty="0"/>
              <a:t> is an SRA run accession having sequencing data such as SRR390728 that we will use. </a:t>
            </a:r>
          </a:p>
          <a:p>
            <a:pPr marL="514350" indent="-514350">
              <a:spcBef>
                <a:spcPts val="0"/>
              </a:spcBef>
              <a:buFont typeface="+mj-lt"/>
              <a:buAutoNum type="arabicPeriod" startAt="4"/>
            </a:pPr>
            <a:r>
              <a:rPr lang="en" dirty="0"/>
              <a:t>A given experiment may have multiple runs (</a:t>
            </a:r>
            <a:r>
              <a:rPr lang="en" b="1" dirty="0"/>
              <a:t>SRR files</a:t>
            </a:r>
            <a:r>
              <a:rPr lang="en" dirty="0"/>
              <a:t>). We will include the argument </a:t>
            </a:r>
            <a:r>
              <a:rPr lang="en" b="1" dirty="0">
                <a:solidFill>
                  <a:schemeClr val="accent6">
                    <a:lumMod val="50000"/>
                  </a:schemeClr>
                </a:solidFill>
              </a:rPr>
              <a:t>–X 3 </a:t>
            </a:r>
            <a:r>
              <a:rPr lang="en" dirty="0"/>
              <a:t>to specify that </a:t>
            </a:r>
          </a:p>
          <a:p>
            <a:pPr marL="514350" indent="-514350">
              <a:spcBef>
                <a:spcPts val="0"/>
              </a:spcBef>
              <a:buFont typeface="+mj-lt"/>
              <a:buAutoNum type="arabicPeriod" startAt="4"/>
            </a:pPr>
            <a:r>
              <a:rPr lang="en" dirty="0"/>
              <a:t>   we want to print just the </a:t>
            </a:r>
            <a:r>
              <a:rPr lang="en" b="1" dirty="0">
                <a:solidFill>
                  <a:schemeClr val="accent6">
                    <a:lumMod val="50000"/>
                  </a:schemeClr>
                </a:solidFill>
              </a:rPr>
              <a:t>first three spots</a:t>
            </a:r>
            <a:r>
              <a:rPr lang="en" dirty="0"/>
              <a:t>, and </a:t>
            </a:r>
            <a:r>
              <a:rPr lang="en" b="1" dirty="0">
                <a:solidFill>
                  <a:schemeClr val="accent6">
                    <a:lumMod val="50000"/>
                  </a:schemeClr>
                </a:solidFill>
              </a:rPr>
              <a:t>–Z </a:t>
            </a:r>
            <a:r>
              <a:rPr lang="en" dirty="0"/>
              <a:t>sends them to standard output.</a:t>
            </a:r>
          </a:p>
          <a:p>
            <a:pPr marL="514350" indent="-514350">
              <a:spcBef>
                <a:spcPts val="0"/>
              </a:spcBef>
              <a:buFont typeface="+mj-lt"/>
              <a:buAutoNum type="arabicPeriod" startAt="4"/>
            </a:pPr>
            <a:endParaRPr dirty="0"/>
          </a:p>
        </p:txBody>
      </p:sp>
    </p:spTree>
    <p:extLst>
      <p:ext uri="{BB962C8B-B14F-4D97-AF65-F5344CB8AC3E}">
        <p14:creationId xmlns:p14="http://schemas.microsoft.com/office/powerpoint/2010/main" val="3102509553"/>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1226634" y="0"/>
            <a:ext cx="6690732" cy="6858000"/>
          </a:xfrm>
          <a:prstGeom prst="rect">
            <a:avLst/>
          </a:prstGeom>
          <a:noFill/>
          <a:ln>
            <a:noFill/>
          </a:ln>
        </p:spPr>
      </p:pic>
      <p:sp>
        <p:nvSpPr>
          <p:cNvPr id="186" name="Shape 186"/>
          <p:cNvSpPr txBox="1"/>
          <p:nvPr/>
        </p:nvSpPr>
        <p:spPr>
          <a:xfrm>
            <a:off x="3965975" y="2709333"/>
            <a:ext cx="1657800" cy="1960800"/>
          </a:xfrm>
          <a:prstGeom prst="rect">
            <a:avLst/>
          </a:prstGeom>
          <a:noFill/>
          <a:ln>
            <a:noFill/>
          </a:ln>
        </p:spPr>
        <p:txBody>
          <a:bodyPr lIns="91425" tIns="91425" rIns="91425" bIns="91425" anchor="t" anchorCtr="0">
            <a:noAutofit/>
          </a:bodyPr>
          <a:lstStyle/>
          <a:p>
            <a:pPr lvl="0">
              <a:spcBef>
                <a:spcPts val="0"/>
              </a:spcBef>
              <a:buNone/>
            </a:pPr>
            <a:r>
              <a:rPr lang="en"/>
              <a:t>Runs: SRR*</a:t>
            </a:r>
            <a:br>
              <a:rPr lang="en"/>
            </a:br>
            <a:r>
              <a:rPr lang="en"/>
              <a:t>Study: SRP*</a:t>
            </a:r>
            <a:br>
              <a:rPr lang="en"/>
            </a:br>
            <a:r>
              <a:rPr lang="en"/>
              <a:t>Study Acc.: SRX</a:t>
            </a:r>
            <a:br>
              <a:rPr lang="en"/>
            </a:br>
            <a:br>
              <a:rPr lang="en"/>
            </a:br>
            <a:endParaRPr lang="en"/>
          </a:p>
        </p:txBody>
      </p:sp>
    </p:spTree>
    <p:extLst>
      <p:ext uri="{BB962C8B-B14F-4D97-AF65-F5344CB8AC3E}">
        <p14:creationId xmlns:p14="http://schemas.microsoft.com/office/powerpoint/2010/main" val="1061533864"/>
      </p:ext>
    </p:extLst>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126902" y="2197333"/>
            <a:ext cx="8597350" cy="3155000"/>
          </a:xfrm>
          <a:prstGeom prst="rect">
            <a:avLst/>
          </a:prstGeom>
          <a:noFill/>
          <a:ln>
            <a:noFill/>
          </a:ln>
        </p:spPr>
      </p:pic>
      <p:sp>
        <p:nvSpPr>
          <p:cNvPr id="192" name="Shape 192"/>
          <p:cNvSpPr txBox="1">
            <a:spLocks noGrp="1"/>
          </p:cNvSpPr>
          <p:nvPr>
            <p:ph type="title"/>
          </p:nvPr>
        </p:nvSpPr>
        <p:spPr>
          <a:xfrm>
            <a:off x="311700" y="593367"/>
            <a:ext cx="8520600" cy="763600"/>
          </a:xfrm>
          <a:prstGeom prst="rect">
            <a:avLst/>
          </a:prstGeom>
        </p:spPr>
        <p:txBody>
          <a:bodyPr lIns="91425" tIns="91425" rIns="91425" bIns="91425" anchor="t" anchorCtr="0">
            <a:noAutofit/>
          </a:bodyPr>
          <a:lstStyle/>
          <a:p>
            <a:pPr lvl="0">
              <a:spcBef>
                <a:spcPts val="0"/>
              </a:spcBef>
              <a:buNone/>
            </a:pPr>
            <a:r>
              <a:rPr lang="en"/>
              <a:t>FastQ from NCBI SRA using toolkit (Windows)</a:t>
            </a:r>
          </a:p>
        </p:txBody>
      </p:sp>
      <p:sp>
        <p:nvSpPr>
          <p:cNvPr id="193" name="Shape 19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sp>
        <p:nvSpPr>
          <p:cNvPr id="2" name="TextBox 1"/>
          <p:cNvSpPr txBox="1"/>
          <p:nvPr/>
        </p:nvSpPr>
        <p:spPr>
          <a:xfrm>
            <a:off x="2895600" y="5486400"/>
            <a:ext cx="6121498" cy="923330"/>
          </a:xfrm>
          <a:prstGeom prst="rect">
            <a:avLst/>
          </a:prstGeom>
          <a:noFill/>
        </p:spPr>
        <p:txBody>
          <a:bodyPr wrap="square" rtlCol="0">
            <a:spAutoFit/>
          </a:bodyPr>
          <a:lstStyle/>
          <a:p>
            <a:r>
              <a:rPr lang="en-US" b="1" dirty="0">
                <a:solidFill>
                  <a:schemeClr val="accent6">
                    <a:lumMod val="50000"/>
                  </a:schemeClr>
                </a:solidFill>
              </a:rPr>
              <a:t>-X </a:t>
            </a:r>
            <a:r>
              <a:rPr lang="en-US" b="1" dirty="0" err="1">
                <a:solidFill>
                  <a:schemeClr val="accent6">
                    <a:lumMod val="50000"/>
                  </a:schemeClr>
                </a:solidFill>
              </a:rPr>
              <a:t>multiple_runs</a:t>
            </a:r>
            <a:r>
              <a:rPr lang="en-US" b="1" dirty="0">
                <a:solidFill>
                  <a:schemeClr val="accent6">
                    <a:lumMod val="50000"/>
                  </a:schemeClr>
                </a:solidFill>
              </a:rPr>
              <a:t> ; in this case  we are asking for 3</a:t>
            </a:r>
            <a:br>
              <a:rPr lang="en-US" b="1" dirty="0">
                <a:solidFill>
                  <a:schemeClr val="accent6">
                    <a:lumMod val="50000"/>
                  </a:schemeClr>
                </a:solidFill>
              </a:rPr>
            </a:br>
            <a:r>
              <a:rPr lang="en-US" b="1" dirty="0">
                <a:solidFill>
                  <a:schemeClr val="accent6">
                    <a:lumMod val="50000"/>
                  </a:schemeClr>
                </a:solidFill>
              </a:rPr>
              <a:t>-Z  Spots: In this case, we want to see the first 3 spots</a:t>
            </a:r>
            <a:br>
              <a:rPr lang="en-US" b="1" dirty="0">
                <a:solidFill>
                  <a:schemeClr val="accent6">
                    <a:lumMod val="50000"/>
                  </a:schemeClr>
                </a:solidFill>
              </a:rPr>
            </a:br>
            <a:r>
              <a:rPr lang="en-US" b="1" dirty="0">
                <a:solidFill>
                  <a:schemeClr val="accent6">
                    <a:lumMod val="50000"/>
                  </a:schemeClr>
                </a:solidFill>
              </a:rPr>
              <a:t>     Spot is a definite region in the flow cell (illumine)</a:t>
            </a:r>
          </a:p>
        </p:txBody>
      </p:sp>
    </p:spTree>
    <p:extLst>
      <p:ext uri="{BB962C8B-B14F-4D97-AF65-F5344CB8AC3E}">
        <p14:creationId xmlns:p14="http://schemas.microsoft.com/office/powerpoint/2010/main" val="1339840648"/>
      </p:ext>
    </p:extLst>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593367"/>
            <a:ext cx="8520600" cy="763600"/>
          </a:xfrm>
          <a:prstGeom prst="rect">
            <a:avLst/>
          </a:prstGeom>
        </p:spPr>
        <p:txBody>
          <a:bodyPr lIns="91425" tIns="91425" rIns="91425" bIns="91425" anchor="t" anchorCtr="0">
            <a:noAutofit/>
          </a:bodyPr>
          <a:lstStyle/>
          <a:p>
            <a:pPr lvl="0">
              <a:spcBef>
                <a:spcPts val="0"/>
              </a:spcBef>
              <a:buNone/>
            </a:pPr>
            <a:r>
              <a:rPr lang="en"/>
              <a:t>Extracting Fasta file</a:t>
            </a:r>
          </a:p>
        </p:txBody>
      </p:sp>
      <p:pic>
        <p:nvPicPr>
          <p:cNvPr id="199" name="Shape 199"/>
          <p:cNvPicPr preferRelativeResize="0"/>
          <p:nvPr/>
        </p:nvPicPr>
        <p:blipFill>
          <a:blip r:embed="rId3">
            <a:alphaModFix/>
          </a:blip>
          <a:stretch>
            <a:fillRect/>
          </a:stretch>
        </p:blipFill>
        <p:spPr>
          <a:xfrm>
            <a:off x="242838" y="2421817"/>
            <a:ext cx="8410575" cy="2349500"/>
          </a:xfrm>
          <a:prstGeom prst="rect">
            <a:avLst/>
          </a:prstGeom>
          <a:noFill/>
          <a:ln>
            <a:noFill/>
          </a:ln>
        </p:spPr>
      </p:pic>
      <p:sp>
        <p:nvSpPr>
          <p:cNvPr id="200" name="Shape 200"/>
          <p:cNvSpPr txBox="1"/>
          <p:nvPr/>
        </p:nvSpPr>
        <p:spPr>
          <a:xfrm>
            <a:off x="7013975" y="1497267"/>
            <a:ext cx="1746900" cy="763600"/>
          </a:xfrm>
          <a:prstGeom prst="rect">
            <a:avLst/>
          </a:prstGeom>
          <a:noFill/>
          <a:ln>
            <a:noFill/>
          </a:ln>
        </p:spPr>
        <p:txBody>
          <a:bodyPr lIns="91425" tIns="91425" rIns="91425" bIns="91425" anchor="t" anchorCtr="0">
            <a:noAutofit/>
          </a:bodyPr>
          <a:lstStyle/>
          <a:p>
            <a:pPr lvl="0">
              <a:spcBef>
                <a:spcPts val="0"/>
              </a:spcBef>
              <a:buNone/>
            </a:pPr>
            <a:r>
              <a:rPr lang="en"/>
              <a:t>Fasta format with</a:t>
            </a:r>
            <a:br>
              <a:rPr lang="en"/>
            </a:br>
            <a:r>
              <a:rPr lang="en"/>
              <a:t>50 columns</a:t>
            </a:r>
          </a:p>
        </p:txBody>
      </p:sp>
      <p:sp>
        <p:nvSpPr>
          <p:cNvPr id="5" name="TextBox 4"/>
          <p:cNvSpPr txBox="1"/>
          <p:nvPr/>
        </p:nvSpPr>
        <p:spPr>
          <a:xfrm>
            <a:off x="2819400" y="5029200"/>
            <a:ext cx="6121498" cy="1200329"/>
          </a:xfrm>
          <a:prstGeom prst="rect">
            <a:avLst/>
          </a:prstGeom>
          <a:noFill/>
        </p:spPr>
        <p:txBody>
          <a:bodyPr wrap="square" rtlCol="0">
            <a:spAutoFit/>
          </a:bodyPr>
          <a:lstStyle/>
          <a:p>
            <a:r>
              <a:rPr lang="en-US" b="1" dirty="0">
                <a:solidFill>
                  <a:schemeClr val="accent6">
                    <a:lumMod val="50000"/>
                  </a:schemeClr>
                </a:solidFill>
              </a:rPr>
              <a:t>-X </a:t>
            </a:r>
            <a:r>
              <a:rPr lang="en-US" b="1" dirty="0" err="1">
                <a:solidFill>
                  <a:schemeClr val="accent6">
                    <a:lumMod val="50000"/>
                  </a:schemeClr>
                </a:solidFill>
              </a:rPr>
              <a:t>multiple_runs</a:t>
            </a:r>
            <a:r>
              <a:rPr lang="en-US" b="1" dirty="0">
                <a:solidFill>
                  <a:schemeClr val="accent6">
                    <a:lumMod val="50000"/>
                  </a:schemeClr>
                </a:solidFill>
              </a:rPr>
              <a:t> ; in this case  we are asking for 3</a:t>
            </a:r>
            <a:br>
              <a:rPr lang="en-US" b="1" dirty="0">
                <a:solidFill>
                  <a:schemeClr val="accent6">
                    <a:lumMod val="50000"/>
                  </a:schemeClr>
                </a:solidFill>
              </a:rPr>
            </a:br>
            <a:r>
              <a:rPr lang="en-US" b="1" dirty="0">
                <a:solidFill>
                  <a:schemeClr val="accent6">
                    <a:lumMod val="50000"/>
                  </a:schemeClr>
                </a:solidFill>
              </a:rPr>
              <a:t>-Z  Spots: In this case, we want to see the first 3 spots</a:t>
            </a:r>
            <a:br>
              <a:rPr lang="en-US" b="1" dirty="0">
                <a:solidFill>
                  <a:schemeClr val="accent6">
                    <a:lumMod val="50000"/>
                  </a:schemeClr>
                </a:solidFill>
              </a:rPr>
            </a:br>
            <a:r>
              <a:rPr lang="en-US" b="1" dirty="0">
                <a:solidFill>
                  <a:schemeClr val="accent6">
                    <a:lumMod val="50000"/>
                  </a:schemeClr>
                </a:solidFill>
              </a:rPr>
              <a:t>     Spot is a definite region in the flow cell (illumine)</a:t>
            </a:r>
            <a:br>
              <a:rPr lang="en-US" b="1" dirty="0">
                <a:solidFill>
                  <a:schemeClr val="accent6">
                    <a:lumMod val="50000"/>
                  </a:schemeClr>
                </a:solidFill>
              </a:rPr>
            </a:br>
            <a:r>
              <a:rPr lang="en-US" b="1" dirty="0">
                <a:solidFill>
                  <a:schemeClr val="accent6">
                    <a:lumMod val="50000"/>
                  </a:schemeClr>
                </a:solidFill>
              </a:rPr>
              <a:t> -</a:t>
            </a:r>
            <a:r>
              <a:rPr lang="en-US" b="1" dirty="0" err="1">
                <a:solidFill>
                  <a:schemeClr val="accent6">
                    <a:lumMod val="50000"/>
                  </a:schemeClr>
                </a:solidFill>
              </a:rPr>
              <a:t>fasta</a:t>
            </a:r>
            <a:r>
              <a:rPr lang="en-US" b="1" dirty="0">
                <a:solidFill>
                  <a:schemeClr val="accent6">
                    <a:lumMod val="50000"/>
                  </a:schemeClr>
                </a:solidFill>
              </a:rPr>
              <a:t> 50 : 50 characters/line</a:t>
            </a:r>
          </a:p>
        </p:txBody>
      </p:sp>
    </p:spTree>
    <p:extLst>
      <p:ext uri="{BB962C8B-B14F-4D97-AF65-F5344CB8AC3E}">
        <p14:creationId xmlns:p14="http://schemas.microsoft.com/office/powerpoint/2010/main" val="694713823"/>
      </p:ext>
    </p:extLst>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593367"/>
            <a:ext cx="8520600" cy="763600"/>
          </a:xfrm>
          <a:prstGeom prst="rect">
            <a:avLst/>
          </a:prstGeom>
        </p:spPr>
        <p:txBody>
          <a:bodyPr lIns="91425" tIns="91425" rIns="91425" bIns="91425" anchor="t" anchorCtr="0">
            <a:noAutofit/>
          </a:bodyPr>
          <a:lstStyle/>
          <a:p>
            <a:pPr lvl="0">
              <a:spcBef>
                <a:spcPts val="0"/>
              </a:spcBef>
              <a:buNone/>
            </a:pPr>
            <a:r>
              <a:rPr lang="en"/>
              <a:t>Other sources for Archive (ENA)</a:t>
            </a:r>
          </a:p>
        </p:txBody>
      </p:sp>
      <p:pic>
        <p:nvPicPr>
          <p:cNvPr id="206" name="Shape 206"/>
          <p:cNvPicPr preferRelativeResize="0"/>
          <p:nvPr/>
        </p:nvPicPr>
        <p:blipFill>
          <a:blip r:embed="rId3">
            <a:alphaModFix/>
          </a:blip>
          <a:stretch>
            <a:fillRect/>
          </a:stretch>
        </p:blipFill>
        <p:spPr>
          <a:xfrm>
            <a:off x="926875" y="1251664"/>
            <a:ext cx="6938200" cy="5515867"/>
          </a:xfrm>
          <a:prstGeom prst="rect">
            <a:avLst/>
          </a:prstGeom>
          <a:noFill/>
          <a:ln>
            <a:noFill/>
          </a:ln>
        </p:spPr>
      </p:pic>
      <p:sp>
        <p:nvSpPr>
          <p:cNvPr id="207" name="Shape 207"/>
          <p:cNvSpPr txBox="1"/>
          <p:nvPr/>
        </p:nvSpPr>
        <p:spPr>
          <a:xfrm>
            <a:off x="1702250" y="23767"/>
            <a:ext cx="5409900" cy="677200"/>
          </a:xfrm>
          <a:prstGeom prst="rect">
            <a:avLst/>
          </a:prstGeom>
          <a:noFill/>
          <a:ln>
            <a:noFill/>
          </a:ln>
        </p:spPr>
        <p:txBody>
          <a:bodyPr lIns="91425" tIns="91425" rIns="91425" bIns="91425" anchor="t" anchorCtr="0">
            <a:noAutofit/>
          </a:bodyPr>
          <a:lstStyle/>
          <a:p>
            <a:pPr lvl="0">
              <a:spcBef>
                <a:spcPts val="0"/>
              </a:spcBef>
              <a:buNone/>
            </a:pPr>
            <a:r>
              <a:rPr lang="en"/>
              <a:t>You can look for sequences and take it directly to Galaxy for FastQC or further analysis</a:t>
            </a:r>
          </a:p>
        </p:txBody>
      </p:sp>
    </p:spTree>
    <p:extLst>
      <p:ext uri="{BB962C8B-B14F-4D97-AF65-F5344CB8AC3E}">
        <p14:creationId xmlns:p14="http://schemas.microsoft.com/office/powerpoint/2010/main" val="253502715"/>
      </p:ext>
    </p:extLst>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a:t>
            </a:r>
          </a:p>
        </p:txBody>
      </p:sp>
      <p:sp>
        <p:nvSpPr>
          <p:cNvPr id="3" name="Content Placeholder 2"/>
          <p:cNvSpPr>
            <a:spLocks noGrp="1"/>
          </p:cNvSpPr>
          <p:nvPr>
            <p:ph idx="1"/>
          </p:nvPr>
        </p:nvSpPr>
        <p:spPr/>
        <p:txBody>
          <a:bodyPr/>
          <a:lstStyle/>
          <a:p>
            <a:r>
              <a:rPr lang="en-US" dirty="0"/>
              <a:t>Proportional to Read length </a:t>
            </a:r>
          </a:p>
          <a:p>
            <a:pPr lvl="1"/>
            <a:r>
              <a:rPr lang="en-US" dirty="0"/>
              <a:t>Illumina</a:t>
            </a:r>
          </a:p>
          <a:p>
            <a:pPr lvl="2"/>
            <a:r>
              <a:rPr lang="en-US" dirty="0"/>
              <a:t>As cycle continues, the technology will have trouble in identifying the base, so the quality goes down</a:t>
            </a:r>
          </a:p>
          <a:p>
            <a:r>
              <a:rPr lang="en-US" dirty="0"/>
              <a:t>Proportional to GC content </a:t>
            </a:r>
          </a:p>
          <a:p>
            <a:r>
              <a:rPr lang="en-US" dirty="0"/>
              <a:t>May occur in </a:t>
            </a:r>
            <a:r>
              <a:rPr lang="en-US" dirty="0" err="1"/>
              <a:t>homopolymer</a:t>
            </a:r>
            <a:r>
              <a:rPr lang="en-US" dirty="0"/>
              <a:t> positions</a:t>
            </a:r>
          </a:p>
          <a:p>
            <a:pPr lvl="1"/>
            <a:r>
              <a:rPr lang="en-US" dirty="0"/>
              <a:t>Ion Torrent, Pyrosequencing</a:t>
            </a:r>
          </a:p>
          <a:p>
            <a:endParaRPr lang="en-US" dirty="0"/>
          </a:p>
          <a:p>
            <a:endParaRPr lang="en-US" dirty="0"/>
          </a:p>
        </p:txBody>
      </p:sp>
    </p:spTree>
    <p:extLst>
      <p:ext uri="{BB962C8B-B14F-4D97-AF65-F5344CB8AC3E}">
        <p14:creationId xmlns:p14="http://schemas.microsoft.com/office/powerpoint/2010/main" val="6954297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FastQC</a:t>
            </a:r>
            <a:r>
              <a:rPr lang="en-US" dirty="0"/>
              <a:t>: Basic Statistics</a:t>
            </a:r>
          </a:p>
        </p:txBody>
      </p:sp>
      <p:pic>
        <p:nvPicPr>
          <p:cNvPr id="4" name="Picture 3"/>
          <p:cNvPicPr>
            <a:picLocks noChangeAspect="1"/>
          </p:cNvPicPr>
          <p:nvPr/>
        </p:nvPicPr>
        <p:blipFill rotWithShape="1">
          <a:blip r:embed="rId2"/>
          <a:srcRect l="953" t="13851" r="72857" b="59430"/>
          <a:stretch/>
        </p:blipFill>
        <p:spPr>
          <a:xfrm>
            <a:off x="2895600" y="2286000"/>
            <a:ext cx="4191000" cy="2590800"/>
          </a:xfrm>
          <a:prstGeom prst="rect">
            <a:avLst/>
          </a:prstGeom>
        </p:spPr>
      </p:pic>
      <p:sp>
        <p:nvSpPr>
          <p:cNvPr id="5" name="Rectangle 4"/>
          <p:cNvSpPr/>
          <p:nvPr/>
        </p:nvSpPr>
        <p:spPr>
          <a:xfrm>
            <a:off x="228600" y="1632517"/>
            <a:ext cx="3304751" cy="369332"/>
          </a:xfrm>
          <a:prstGeom prst="rect">
            <a:avLst/>
          </a:prstGeom>
        </p:spPr>
        <p:txBody>
          <a:bodyPr wrap="none">
            <a:spAutoFit/>
          </a:bodyPr>
          <a:lstStyle/>
          <a:p>
            <a:r>
              <a:rPr lang="en-US" dirty="0" err="1"/>
              <a:t>FastQC</a:t>
            </a:r>
            <a:r>
              <a:rPr lang="en-US" dirty="0"/>
              <a:t>: Quality Control software </a:t>
            </a:r>
          </a:p>
        </p:txBody>
      </p:sp>
    </p:spTree>
    <p:extLst>
      <p:ext uri="{BB962C8B-B14F-4D97-AF65-F5344CB8AC3E}">
        <p14:creationId xmlns:p14="http://schemas.microsoft.com/office/powerpoint/2010/main" val="17774327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FastQC</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endParaRPr lang="en-US" i="1" dirty="0"/>
          </a:p>
          <a:p>
            <a:pPr lvl="1"/>
            <a:r>
              <a:rPr lang="en-US" dirty="0">
                <a:solidFill>
                  <a:schemeClr val="accent3">
                    <a:lumMod val="50000"/>
                  </a:schemeClr>
                </a:solidFill>
              </a:rPr>
              <a:t>Per Base Sequence Content</a:t>
            </a:r>
          </a:p>
          <a:p>
            <a:pPr lvl="1"/>
            <a:r>
              <a:rPr lang="en-US" dirty="0">
                <a:solidFill>
                  <a:srgbClr val="FF0000"/>
                </a:solidFill>
              </a:rPr>
              <a:t>“</a:t>
            </a:r>
            <a:r>
              <a:rPr lang="en-US" dirty="0"/>
              <a:t>In a random library you would expect that there would be little to </a:t>
            </a:r>
            <a:r>
              <a:rPr lang="en-US" u="sng" dirty="0"/>
              <a:t>no difference between the different bases </a:t>
            </a:r>
            <a:r>
              <a:rPr lang="en-US" dirty="0"/>
              <a:t>of a sequence run, so the lines in this plot should run parallel with each other. The relative amount of each base should reflect the overall amount of these bases in your genome, but in any case they should not be hugely imbalanced from each other.”</a:t>
            </a:r>
            <a:endParaRPr lang="en-US" dirty="0">
              <a:solidFill>
                <a:srgbClr val="FF0000"/>
              </a:solidFill>
            </a:endParaRPr>
          </a:p>
          <a:p>
            <a:endParaRPr lang="en-US" i="1" dirty="0">
              <a:solidFill>
                <a:srgbClr val="FF0000"/>
              </a:solidFill>
            </a:endParaRPr>
          </a:p>
          <a:p>
            <a:r>
              <a:rPr lang="en-US" i="1" dirty="0"/>
              <a:t>Overexpressed Sequences</a:t>
            </a:r>
            <a:endParaRPr lang="en-US" dirty="0"/>
          </a:p>
          <a:p>
            <a:pPr lvl="2"/>
            <a:endParaRPr lang="en-US" dirty="0"/>
          </a:p>
          <a:p>
            <a:endParaRPr lang="en-US" dirty="0"/>
          </a:p>
        </p:txBody>
      </p:sp>
    </p:spTree>
    <p:extLst>
      <p:ext uri="{BB962C8B-B14F-4D97-AF65-F5344CB8AC3E}">
        <p14:creationId xmlns:p14="http://schemas.microsoft.com/office/powerpoint/2010/main" val="3269803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Base Sequence Quality</a:t>
            </a:r>
          </a:p>
        </p:txBody>
      </p:sp>
      <p:pic>
        <p:nvPicPr>
          <p:cNvPr id="6" name="Picture 5"/>
          <p:cNvPicPr>
            <a:picLocks noChangeAspect="1"/>
          </p:cNvPicPr>
          <p:nvPr/>
        </p:nvPicPr>
        <p:blipFill rotWithShape="1">
          <a:blip r:embed="rId2"/>
          <a:srcRect l="953" t="15050" r="39523" b="12871"/>
          <a:stretch/>
        </p:blipFill>
        <p:spPr>
          <a:xfrm>
            <a:off x="1066800" y="1219200"/>
            <a:ext cx="7363691" cy="5360767"/>
          </a:xfrm>
          <a:prstGeom prst="rect">
            <a:avLst/>
          </a:prstGeom>
        </p:spPr>
      </p:pic>
      <p:sp>
        <p:nvSpPr>
          <p:cNvPr id="7" name="TextBox 6"/>
          <p:cNvSpPr txBox="1"/>
          <p:nvPr/>
        </p:nvSpPr>
        <p:spPr>
          <a:xfrm>
            <a:off x="6705600" y="192921"/>
            <a:ext cx="2209800" cy="369332"/>
          </a:xfrm>
          <a:prstGeom prst="rect">
            <a:avLst/>
          </a:prstGeom>
          <a:noFill/>
        </p:spPr>
        <p:txBody>
          <a:bodyPr wrap="square" rtlCol="0">
            <a:spAutoFit/>
          </a:bodyPr>
          <a:lstStyle/>
          <a:p>
            <a:r>
              <a:rPr lang="en-US" dirty="0"/>
              <a:t>Bad Quality Example</a:t>
            </a:r>
          </a:p>
        </p:txBody>
      </p:sp>
    </p:spTree>
    <p:extLst>
      <p:ext uri="{BB962C8B-B14F-4D97-AF65-F5344CB8AC3E}">
        <p14:creationId xmlns:p14="http://schemas.microsoft.com/office/powerpoint/2010/main" val="33631873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FastQC</a:t>
            </a:r>
            <a:endParaRPr lang="en-US" dirty="0"/>
          </a:p>
        </p:txBody>
      </p:sp>
      <p:sp>
        <p:nvSpPr>
          <p:cNvPr id="3" name="Content Placeholder 2"/>
          <p:cNvSpPr>
            <a:spLocks noGrp="1"/>
          </p:cNvSpPr>
          <p:nvPr>
            <p:ph idx="1"/>
          </p:nvPr>
        </p:nvSpPr>
        <p:spPr/>
        <p:txBody>
          <a:bodyPr>
            <a:normAutofit fontScale="92500" lnSpcReduction="10000"/>
          </a:bodyPr>
          <a:lstStyle/>
          <a:p>
            <a:r>
              <a:rPr lang="en-US" dirty="0"/>
              <a:t> </a:t>
            </a:r>
            <a:r>
              <a:rPr lang="en-US" dirty="0">
                <a:solidFill>
                  <a:schemeClr val="accent3">
                    <a:lumMod val="50000"/>
                  </a:schemeClr>
                </a:solidFill>
              </a:rPr>
              <a:t>Per sequence quality scores </a:t>
            </a:r>
          </a:p>
          <a:p>
            <a:pPr lvl="1"/>
            <a:r>
              <a:rPr lang="en-US" dirty="0">
                <a:solidFill>
                  <a:srgbClr val="FF0000"/>
                </a:solidFill>
              </a:rPr>
              <a:t>“</a:t>
            </a:r>
            <a:r>
              <a:rPr lang="en-US" dirty="0"/>
              <a:t>In a random library you would expect that there would be little to </a:t>
            </a:r>
            <a:r>
              <a:rPr lang="en-US" u="sng" dirty="0"/>
              <a:t>no difference between the different bases </a:t>
            </a:r>
            <a:r>
              <a:rPr lang="en-US" dirty="0"/>
              <a:t>of a sequence run, so the lines in this plot should run parallel with each other. The relative amount of each base should reflect the overall amount of these bases in your genome, but in any case they should not be hugely imbalanced from each other.”</a:t>
            </a:r>
            <a:endParaRPr lang="en-US" dirty="0">
              <a:solidFill>
                <a:srgbClr val="FF0000"/>
              </a:solidFill>
            </a:endParaRPr>
          </a:p>
          <a:p>
            <a:endParaRPr lang="en-US" i="1" dirty="0">
              <a:solidFill>
                <a:srgbClr val="FF0000"/>
              </a:solidFill>
            </a:endParaRPr>
          </a:p>
          <a:p>
            <a:r>
              <a:rPr lang="en-US" i="1" dirty="0"/>
              <a:t>Overexpressed Sequences</a:t>
            </a:r>
            <a:endParaRPr lang="en-US" dirty="0"/>
          </a:p>
          <a:p>
            <a:pPr lvl="2"/>
            <a:endParaRPr lang="en-US" dirty="0"/>
          </a:p>
          <a:p>
            <a:endParaRPr lang="en-US" dirty="0"/>
          </a:p>
        </p:txBody>
      </p:sp>
    </p:spTree>
    <p:extLst>
      <p:ext uri="{BB962C8B-B14F-4D97-AF65-F5344CB8AC3E}">
        <p14:creationId xmlns:p14="http://schemas.microsoft.com/office/powerpoint/2010/main" val="70665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Sequencing</a:t>
            </a:r>
          </a:p>
        </p:txBody>
      </p:sp>
      <p:sp>
        <p:nvSpPr>
          <p:cNvPr id="3" name="Content Placeholder 2"/>
          <p:cNvSpPr>
            <a:spLocks noGrp="1"/>
          </p:cNvSpPr>
          <p:nvPr>
            <p:ph idx="1"/>
          </p:nvPr>
        </p:nvSpPr>
        <p:spPr>
          <a:xfrm>
            <a:off x="457200" y="1600200"/>
            <a:ext cx="8686800" cy="4525963"/>
          </a:xfrm>
        </p:spPr>
        <p:txBody>
          <a:bodyPr/>
          <a:lstStyle/>
          <a:p>
            <a:r>
              <a:rPr lang="en-US" dirty="0"/>
              <a:t>Human Genome Project</a:t>
            </a:r>
          </a:p>
          <a:p>
            <a:r>
              <a:rPr lang="en-US" dirty="0"/>
              <a:t>Shotgun</a:t>
            </a:r>
          </a:p>
          <a:p>
            <a:r>
              <a:rPr lang="en-US" dirty="0">
                <a:hlinkClick r:id="rId2"/>
              </a:rPr>
              <a:t>https://www.youtube.com/watch?v=vg7Y5EeZsjk</a:t>
            </a:r>
            <a:r>
              <a:rPr lang="en-US" dirty="0"/>
              <a:t> </a:t>
            </a:r>
          </a:p>
          <a:p>
            <a:r>
              <a:rPr lang="en-US" dirty="0"/>
              <a:t>Other sequencing </a:t>
            </a:r>
          </a:p>
          <a:p>
            <a:r>
              <a:rPr lang="en-US" dirty="0"/>
              <a:t>Genome Wars</a:t>
            </a:r>
          </a:p>
          <a:p>
            <a:pPr lvl="1"/>
            <a:r>
              <a:rPr lang="en-US" dirty="0"/>
              <a:t>Craig Venter (Celera founder, J. Craig Venter Institute)</a:t>
            </a:r>
          </a:p>
          <a:p>
            <a:pPr lvl="1"/>
            <a:r>
              <a:rPr lang="en-US" dirty="0"/>
              <a:t>Francis Collins (NIH Director)</a:t>
            </a:r>
          </a:p>
        </p:txBody>
      </p:sp>
    </p:spTree>
    <p:extLst>
      <p:ext uri="{BB962C8B-B14F-4D97-AF65-F5344CB8AC3E}">
        <p14:creationId xmlns:p14="http://schemas.microsoft.com/office/powerpoint/2010/main" val="3516692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Sequence Quality Scores</a:t>
            </a:r>
          </a:p>
        </p:txBody>
      </p:sp>
      <p:pic>
        <p:nvPicPr>
          <p:cNvPr id="6" name="Picture 5"/>
          <p:cNvPicPr>
            <a:picLocks noChangeAspect="1"/>
          </p:cNvPicPr>
          <p:nvPr/>
        </p:nvPicPr>
        <p:blipFill>
          <a:blip r:embed="rId2"/>
          <a:stretch>
            <a:fillRect/>
          </a:stretch>
        </p:blipFill>
        <p:spPr>
          <a:xfrm>
            <a:off x="685800" y="1143000"/>
            <a:ext cx="7620000" cy="5715000"/>
          </a:xfrm>
          <a:prstGeom prst="rect">
            <a:avLst/>
          </a:prstGeom>
        </p:spPr>
      </p:pic>
      <p:sp>
        <p:nvSpPr>
          <p:cNvPr id="7" name="TextBox 6"/>
          <p:cNvSpPr txBox="1"/>
          <p:nvPr/>
        </p:nvSpPr>
        <p:spPr>
          <a:xfrm>
            <a:off x="7162800" y="89972"/>
            <a:ext cx="2209800" cy="584775"/>
          </a:xfrm>
          <a:prstGeom prst="rect">
            <a:avLst/>
          </a:prstGeom>
          <a:noFill/>
        </p:spPr>
        <p:txBody>
          <a:bodyPr wrap="square" rtlCol="0">
            <a:spAutoFit/>
          </a:bodyPr>
          <a:lstStyle/>
          <a:p>
            <a:r>
              <a:rPr lang="en-US" sz="3200" b="1" dirty="0">
                <a:solidFill>
                  <a:schemeClr val="accent3">
                    <a:lumMod val="50000"/>
                  </a:schemeClr>
                </a:solidFill>
              </a:rPr>
              <a:t>Good</a:t>
            </a:r>
          </a:p>
        </p:txBody>
      </p:sp>
    </p:spTree>
    <p:extLst>
      <p:ext uri="{BB962C8B-B14F-4D97-AF65-F5344CB8AC3E}">
        <p14:creationId xmlns:p14="http://schemas.microsoft.com/office/powerpoint/2010/main" val="10595189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Sequence Quality Scores</a:t>
            </a:r>
          </a:p>
        </p:txBody>
      </p:sp>
      <p:pic>
        <p:nvPicPr>
          <p:cNvPr id="3" name="Picture 2"/>
          <p:cNvPicPr>
            <a:picLocks noChangeAspect="1"/>
          </p:cNvPicPr>
          <p:nvPr/>
        </p:nvPicPr>
        <p:blipFill>
          <a:blip r:embed="rId2"/>
          <a:stretch>
            <a:fillRect/>
          </a:stretch>
        </p:blipFill>
        <p:spPr>
          <a:xfrm>
            <a:off x="762000" y="1143000"/>
            <a:ext cx="7620000" cy="5715000"/>
          </a:xfrm>
          <a:prstGeom prst="rect">
            <a:avLst/>
          </a:prstGeom>
        </p:spPr>
      </p:pic>
      <p:sp>
        <p:nvSpPr>
          <p:cNvPr id="4" name="TextBox 3"/>
          <p:cNvSpPr txBox="1"/>
          <p:nvPr/>
        </p:nvSpPr>
        <p:spPr>
          <a:xfrm>
            <a:off x="7162800" y="89972"/>
            <a:ext cx="2209800" cy="584775"/>
          </a:xfrm>
          <a:prstGeom prst="rect">
            <a:avLst/>
          </a:prstGeom>
          <a:noFill/>
        </p:spPr>
        <p:txBody>
          <a:bodyPr wrap="square" rtlCol="0">
            <a:spAutoFit/>
          </a:bodyPr>
          <a:lstStyle/>
          <a:p>
            <a:r>
              <a:rPr lang="en-US" sz="3200" b="1" dirty="0">
                <a:solidFill>
                  <a:srgbClr val="FF3399"/>
                </a:solidFill>
              </a:rPr>
              <a:t>Bad</a:t>
            </a:r>
          </a:p>
        </p:txBody>
      </p:sp>
      <p:sp>
        <p:nvSpPr>
          <p:cNvPr id="5" name="TextBox 4"/>
          <p:cNvSpPr txBox="1"/>
          <p:nvPr/>
        </p:nvSpPr>
        <p:spPr>
          <a:xfrm>
            <a:off x="5749636" y="2258291"/>
            <a:ext cx="3429000" cy="1569660"/>
          </a:xfrm>
          <a:prstGeom prst="rect">
            <a:avLst/>
          </a:prstGeom>
          <a:noFill/>
        </p:spPr>
        <p:txBody>
          <a:bodyPr wrap="square" rtlCol="0">
            <a:spAutoFit/>
          </a:bodyPr>
          <a:lstStyle/>
          <a:p>
            <a:r>
              <a:rPr lang="en-US" sz="3200" b="1" dirty="0">
                <a:solidFill>
                  <a:schemeClr val="accent3">
                    <a:lumMod val="50000"/>
                  </a:schemeClr>
                </a:solidFill>
              </a:rPr>
              <a:t>What you want to see is one peak on high score end </a:t>
            </a:r>
          </a:p>
        </p:txBody>
      </p:sp>
    </p:spTree>
    <p:extLst>
      <p:ext uri="{BB962C8B-B14F-4D97-AF65-F5344CB8AC3E}">
        <p14:creationId xmlns:p14="http://schemas.microsoft.com/office/powerpoint/2010/main" val="38236964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Good/Bad </a:t>
            </a:r>
            <a:r>
              <a:rPr lang="en-US" dirty="0" err="1"/>
              <a:t>FastQ</a:t>
            </a:r>
            <a:endParaRPr lang="en-US" dirty="0"/>
          </a:p>
        </p:txBody>
      </p:sp>
      <p:sp>
        <p:nvSpPr>
          <p:cNvPr id="3" name="Rectangle 2"/>
          <p:cNvSpPr/>
          <p:nvPr/>
        </p:nvSpPr>
        <p:spPr>
          <a:xfrm>
            <a:off x="76200" y="2967335"/>
            <a:ext cx="9067800" cy="338554"/>
          </a:xfrm>
          <a:prstGeom prst="rect">
            <a:avLst/>
          </a:prstGeom>
        </p:spPr>
        <p:txBody>
          <a:bodyPr wrap="square">
            <a:spAutoFit/>
          </a:bodyPr>
          <a:lstStyle/>
          <a:p>
            <a:r>
              <a:rPr lang="en-US" sz="1600" dirty="0">
                <a:hlinkClick r:id="rId2"/>
              </a:rPr>
              <a:t>https://www.bioinformatics.babraham.ac.uk/projects/fastqc/good_sequence_short_fastqc.html</a:t>
            </a:r>
            <a:r>
              <a:rPr lang="en-US" sz="1600" dirty="0"/>
              <a:t> </a:t>
            </a:r>
          </a:p>
        </p:txBody>
      </p:sp>
    </p:spTree>
    <p:extLst>
      <p:ext uri="{BB962C8B-B14F-4D97-AF65-F5344CB8AC3E}">
        <p14:creationId xmlns:p14="http://schemas.microsoft.com/office/powerpoint/2010/main" val="28048560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bioinformatics.babraham.ac.uk/projects/fastqc/Help/3%20Analysis%20Modules/per_base_sequence_cont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83820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81000" y="-2309"/>
            <a:ext cx="8229600" cy="1143000"/>
          </a:xfrm>
        </p:spPr>
        <p:txBody>
          <a:bodyPr/>
          <a:lstStyle/>
          <a:p>
            <a:r>
              <a:rPr lang="en-US" dirty="0"/>
              <a:t>Per Base Sequence Content</a:t>
            </a:r>
          </a:p>
        </p:txBody>
      </p:sp>
      <p:sp>
        <p:nvSpPr>
          <p:cNvPr id="4" name="Rectangle 3"/>
          <p:cNvSpPr/>
          <p:nvPr/>
        </p:nvSpPr>
        <p:spPr>
          <a:xfrm>
            <a:off x="0" y="0"/>
            <a:ext cx="5441170" cy="369332"/>
          </a:xfrm>
          <a:prstGeom prst="rect">
            <a:avLst/>
          </a:prstGeom>
        </p:spPr>
        <p:txBody>
          <a:bodyPr wrap="none">
            <a:spAutoFit/>
          </a:bodyPr>
          <a:lstStyle/>
          <a:p>
            <a:r>
              <a:rPr lang="en-US" dirty="0">
                <a:solidFill>
                  <a:srgbClr val="FF3399"/>
                </a:solidFill>
              </a:rPr>
              <a:t>Image from https://www.bioinformatics.babraham.ac.uk</a:t>
            </a:r>
          </a:p>
        </p:txBody>
      </p:sp>
      <p:sp>
        <p:nvSpPr>
          <p:cNvPr id="5" name="TextBox 4"/>
          <p:cNvSpPr txBox="1"/>
          <p:nvPr/>
        </p:nvSpPr>
        <p:spPr>
          <a:xfrm>
            <a:off x="5029200" y="2438400"/>
            <a:ext cx="3810000" cy="830997"/>
          </a:xfrm>
          <a:prstGeom prst="rect">
            <a:avLst/>
          </a:prstGeom>
          <a:noFill/>
        </p:spPr>
        <p:txBody>
          <a:bodyPr wrap="square" rtlCol="0">
            <a:spAutoFit/>
          </a:bodyPr>
          <a:lstStyle/>
          <a:p>
            <a:r>
              <a:rPr lang="en-US" sz="2400" dirty="0">
                <a:solidFill>
                  <a:schemeClr val="accent3">
                    <a:lumMod val="50000"/>
                  </a:schemeClr>
                </a:solidFill>
              </a:rPr>
              <a:t>What you want to see are flat </a:t>
            </a:r>
            <a:r>
              <a:rPr lang="en-US" sz="2400" b="1" dirty="0">
                <a:solidFill>
                  <a:schemeClr val="accent3">
                    <a:lumMod val="50000"/>
                  </a:schemeClr>
                </a:solidFill>
              </a:rPr>
              <a:t>lines</a:t>
            </a:r>
          </a:p>
        </p:txBody>
      </p:sp>
    </p:spTree>
    <p:extLst>
      <p:ext uri="{BB962C8B-B14F-4D97-AF65-F5344CB8AC3E}">
        <p14:creationId xmlns:p14="http://schemas.microsoft.com/office/powerpoint/2010/main" val="7634682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Base GC Content</a:t>
            </a:r>
          </a:p>
        </p:txBody>
      </p:sp>
      <p:sp>
        <p:nvSpPr>
          <p:cNvPr id="3" name="Content Placeholder 2"/>
          <p:cNvSpPr>
            <a:spLocks noGrp="1"/>
          </p:cNvSpPr>
          <p:nvPr>
            <p:ph idx="1"/>
          </p:nvPr>
        </p:nvSpPr>
        <p:spPr/>
        <p:txBody>
          <a:bodyPr/>
          <a:lstStyle/>
          <a:p>
            <a:r>
              <a:rPr lang="en-US" dirty="0"/>
              <a:t>In a random library you would expect that </a:t>
            </a:r>
            <a:r>
              <a:rPr lang="en-US" b="1" u="sng" dirty="0"/>
              <a:t>there would be little to no difference between the different bases of a sequence run</a:t>
            </a:r>
            <a:r>
              <a:rPr lang="en-US" dirty="0"/>
              <a:t>, so the lines in this plot should run parallel with each other. The relative amount of each base should reflect the overall amount of these bases in your genome, but in any case they should not be hugely imbalanced from each other.</a:t>
            </a:r>
          </a:p>
        </p:txBody>
      </p:sp>
    </p:spTree>
    <p:extLst>
      <p:ext uri="{BB962C8B-B14F-4D97-AF65-F5344CB8AC3E}">
        <p14:creationId xmlns:p14="http://schemas.microsoft.com/office/powerpoint/2010/main" val="2072571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Sequence GC Content</a:t>
            </a:r>
          </a:p>
        </p:txBody>
      </p:sp>
      <p:pic>
        <p:nvPicPr>
          <p:cNvPr id="6" name="Picture 5"/>
          <p:cNvPicPr>
            <a:picLocks noChangeAspect="1"/>
          </p:cNvPicPr>
          <p:nvPr/>
        </p:nvPicPr>
        <p:blipFill>
          <a:blip r:embed="rId2"/>
          <a:stretch>
            <a:fillRect/>
          </a:stretch>
        </p:blipFill>
        <p:spPr>
          <a:xfrm>
            <a:off x="3029857" y="1600200"/>
            <a:ext cx="5943600" cy="4457700"/>
          </a:xfrm>
          <a:prstGeom prst="rect">
            <a:avLst/>
          </a:prstGeom>
        </p:spPr>
      </p:pic>
      <p:sp>
        <p:nvSpPr>
          <p:cNvPr id="7" name="TextBox 6"/>
          <p:cNvSpPr txBox="1"/>
          <p:nvPr/>
        </p:nvSpPr>
        <p:spPr>
          <a:xfrm>
            <a:off x="6705600" y="2819400"/>
            <a:ext cx="2286000" cy="369332"/>
          </a:xfrm>
          <a:prstGeom prst="rect">
            <a:avLst/>
          </a:prstGeom>
          <a:noFill/>
        </p:spPr>
        <p:txBody>
          <a:bodyPr wrap="square" rtlCol="0">
            <a:spAutoFit/>
          </a:bodyPr>
          <a:lstStyle/>
          <a:p>
            <a:r>
              <a:rPr lang="en-US" dirty="0"/>
              <a:t>GC Content/read</a:t>
            </a:r>
          </a:p>
        </p:txBody>
      </p:sp>
      <p:sp>
        <p:nvSpPr>
          <p:cNvPr id="8" name="Rectangle 7"/>
          <p:cNvSpPr/>
          <p:nvPr/>
        </p:nvSpPr>
        <p:spPr>
          <a:xfrm>
            <a:off x="0" y="1750536"/>
            <a:ext cx="2667000" cy="2585323"/>
          </a:xfrm>
          <a:prstGeom prst="rect">
            <a:avLst/>
          </a:prstGeom>
        </p:spPr>
        <p:txBody>
          <a:bodyPr wrap="square">
            <a:spAutoFit/>
          </a:bodyPr>
          <a:lstStyle/>
          <a:p>
            <a:r>
              <a:rPr lang="en-US" b="1" dirty="0"/>
              <a:t>Per Sequence GC content</a:t>
            </a:r>
          </a:p>
          <a:p>
            <a:pPr lvl="1"/>
            <a:r>
              <a:rPr lang="en-US" b="1" dirty="0"/>
              <a:t>For each sequence GC content is calculated for the whole length of each sequence and compared to a modelled normal distribution</a:t>
            </a:r>
          </a:p>
        </p:txBody>
      </p:sp>
    </p:spTree>
    <p:extLst>
      <p:ext uri="{BB962C8B-B14F-4D97-AF65-F5344CB8AC3E}">
        <p14:creationId xmlns:p14="http://schemas.microsoft.com/office/powerpoint/2010/main" val="20834585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a:t>
            </a:r>
          </a:p>
        </p:txBody>
      </p:sp>
      <p:sp>
        <p:nvSpPr>
          <p:cNvPr id="3" name="Content Placeholder 2"/>
          <p:cNvSpPr>
            <a:spLocks noGrp="1"/>
          </p:cNvSpPr>
          <p:nvPr>
            <p:ph idx="1"/>
          </p:nvPr>
        </p:nvSpPr>
        <p:spPr/>
        <p:txBody>
          <a:bodyPr>
            <a:normAutofit fontScale="92500" lnSpcReduction="20000"/>
          </a:bodyPr>
          <a:lstStyle/>
          <a:p>
            <a:r>
              <a:rPr lang="en-US" dirty="0"/>
              <a:t>Sequence length distribution</a:t>
            </a:r>
          </a:p>
          <a:p>
            <a:pPr lvl="1"/>
            <a:r>
              <a:rPr lang="en-US" dirty="0"/>
              <a:t>Reads with lengths </a:t>
            </a:r>
          </a:p>
          <a:p>
            <a:r>
              <a:rPr lang="en-US" dirty="0"/>
              <a:t>Adapter sequences </a:t>
            </a:r>
          </a:p>
          <a:p>
            <a:r>
              <a:rPr lang="en-US" dirty="0"/>
              <a:t>Sequence duplication levels</a:t>
            </a:r>
          </a:p>
          <a:p>
            <a:pPr lvl="1"/>
            <a:r>
              <a:rPr lang="en-US" dirty="0"/>
              <a:t>What % of my library comes from duplicated sequences</a:t>
            </a:r>
          </a:p>
          <a:p>
            <a:pPr lvl="1"/>
            <a:r>
              <a:rPr lang="en-US" dirty="0"/>
              <a:t>You want many unique sequences</a:t>
            </a:r>
          </a:p>
          <a:p>
            <a:pPr lvl="1"/>
            <a:r>
              <a:rPr lang="en-US" dirty="0"/>
              <a:t>“most of the sequences in your library only should occur once” </a:t>
            </a:r>
          </a:p>
          <a:p>
            <a:pPr lvl="1"/>
            <a:r>
              <a:rPr lang="en-US" dirty="0"/>
              <a:t>The peak should be at 1 and go to zero for all others</a:t>
            </a:r>
          </a:p>
          <a:p>
            <a:r>
              <a:rPr lang="en-US" dirty="0"/>
              <a:t>Overexpressed sequences </a:t>
            </a:r>
          </a:p>
        </p:txBody>
      </p:sp>
    </p:spTree>
    <p:extLst>
      <p:ext uri="{BB962C8B-B14F-4D97-AF65-F5344CB8AC3E}">
        <p14:creationId xmlns:p14="http://schemas.microsoft.com/office/powerpoint/2010/main" val="23415488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FastQC</a:t>
            </a:r>
            <a:r>
              <a:rPr lang="en-US" dirty="0"/>
              <a:t>: Quality Control software</a:t>
            </a:r>
          </a:p>
        </p:txBody>
      </p:sp>
      <p:sp>
        <p:nvSpPr>
          <p:cNvPr id="3" name="Content Placeholder 2"/>
          <p:cNvSpPr>
            <a:spLocks noGrp="1"/>
          </p:cNvSpPr>
          <p:nvPr>
            <p:ph idx="1"/>
          </p:nvPr>
        </p:nvSpPr>
        <p:spPr/>
        <p:txBody>
          <a:bodyPr>
            <a:normAutofit/>
          </a:bodyPr>
          <a:lstStyle/>
          <a:p>
            <a:r>
              <a:rPr lang="en-US" dirty="0"/>
              <a:t>K-</a:t>
            </a:r>
            <a:r>
              <a:rPr lang="en-US" dirty="0" err="1"/>
              <a:t>mer</a:t>
            </a:r>
            <a:r>
              <a:rPr lang="en-US" dirty="0"/>
              <a:t> content</a:t>
            </a:r>
          </a:p>
          <a:p>
            <a:pPr lvl="1"/>
            <a:r>
              <a:rPr lang="en-US" dirty="0"/>
              <a:t>The expected 5-mer frequency (determined from the base composition of the entire sequence) can be compared to the observed frequency. </a:t>
            </a:r>
            <a:r>
              <a:rPr lang="en-US" i="1" dirty="0"/>
              <a:t>k-</a:t>
            </a:r>
            <a:r>
              <a:rPr lang="en-US" i="1" dirty="0" err="1"/>
              <a:t>mer</a:t>
            </a:r>
            <a:r>
              <a:rPr lang="en-US" i="1" dirty="0"/>
              <a:t> counts may be reduced (e.g., when poor quality reads reduce the counts for duplicated sequences) or enriched (e.g., when 5-mers are overrepresented at particular location</a:t>
            </a:r>
            <a:endParaRPr lang="en-US" dirty="0"/>
          </a:p>
          <a:p>
            <a:pPr lvl="1"/>
            <a:endParaRPr lang="en-US" dirty="0"/>
          </a:p>
        </p:txBody>
      </p:sp>
    </p:spTree>
    <p:extLst>
      <p:ext uri="{BB962C8B-B14F-4D97-AF65-F5344CB8AC3E}">
        <p14:creationId xmlns:p14="http://schemas.microsoft.com/office/powerpoint/2010/main" val="3100935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FastQC</a:t>
            </a:r>
            <a:r>
              <a:rPr lang="en-US" dirty="0"/>
              <a:t>: Quality Control software</a:t>
            </a:r>
          </a:p>
        </p:txBody>
      </p:sp>
      <p:sp>
        <p:nvSpPr>
          <p:cNvPr id="3" name="Content Placeholder 2"/>
          <p:cNvSpPr>
            <a:spLocks noGrp="1"/>
          </p:cNvSpPr>
          <p:nvPr>
            <p:ph idx="1"/>
          </p:nvPr>
        </p:nvSpPr>
        <p:spPr/>
        <p:txBody>
          <a:bodyPr>
            <a:normAutofit/>
          </a:bodyPr>
          <a:lstStyle/>
          <a:p>
            <a:r>
              <a:rPr lang="en-US" dirty="0"/>
              <a:t>Per base N content (from </a:t>
            </a:r>
            <a:r>
              <a:rPr lang="en-US" sz="2400" b="1" dirty="0">
                <a:solidFill>
                  <a:schemeClr val="accent6">
                    <a:lumMod val="50000"/>
                  </a:schemeClr>
                </a:solidFill>
              </a:rPr>
              <a:t>biof-edu.colorado.edu</a:t>
            </a:r>
            <a:r>
              <a:rPr lang="en-US" sz="2400" dirty="0"/>
              <a:t> ) </a:t>
            </a:r>
            <a:r>
              <a:rPr lang="en-US" dirty="0"/>
              <a:t> </a:t>
            </a:r>
          </a:p>
          <a:p>
            <a:pPr lvl="1"/>
            <a:r>
              <a:rPr lang="en-US" dirty="0"/>
              <a:t>“If a sequencer is unable to make a base call with sufficient confidence then it will normally substitute an N rather than a conventional base] call”</a:t>
            </a:r>
          </a:p>
          <a:p>
            <a:pPr lvl="1"/>
            <a:r>
              <a:rPr lang="en-US" dirty="0"/>
              <a:t>“percentage of base calls at each position for which an N was called” </a:t>
            </a:r>
          </a:p>
        </p:txBody>
      </p:sp>
    </p:spTree>
    <p:extLst>
      <p:ext uri="{BB962C8B-B14F-4D97-AF65-F5344CB8AC3E}">
        <p14:creationId xmlns:p14="http://schemas.microsoft.com/office/powerpoint/2010/main" val="16695743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using Galaxy</a:t>
            </a:r>
          </a:p>
        </p:txBody>
      </p:sp>
      <p:sp>
        <p:nvSpPr>
          <p:cNvPr id="3" name="Content Placeholder 2"/>
          <p:cNvSpPr>
            <a:spLocks noGrp="1"/>
          </p:cNvSpPr>
          <p:nvPr>
            <p:ph idx="1"/>
          </p:nvPr>
        </p:nvSpPr>
        <p:spPr/>
        <p:txBody>
          <a:bodyPr/>
          <a:lstStyle/>
          <a:p>
            <a:r>
              <a:rPr lang="en-US" dirty="0"/>
              <a:t>After the class use the tutorial document from Blackboard</a:t>
            </a:r>
          </a:p>
        </p:txBody>
      </p:sp>
    </p:spTree>
    <p:extLst>
      <p:ext uri="{BB962C8B-B14F-4D97-AF65-F5344CB8AC3E}">
        <p14:creationId xmlns:p14="http://schemas.microsoft.com/office/powerpoint/2010/main" val="2013676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2415</TotalTime>
  <Words>4460</Words>
  <Application>Microsoft Office PowerPoint</Application>
  <PresentationFormat>On-screen Show (4:3)</PresentationFormat>
  <Paragraphs>872</Paragraphs>
  <Slides>132</Slides>
  <Notes>23</Notes>
  <HiddenSlides>0</HiddenSlides>
  <MMClips>0</MMClips>
  <ScaleCrop>false</ScaleCrop>
  <HeadingPairs>
    <vt:vector size="8" baseType="variant">
      <vt:variant>
        <vt:lpstr>Fonts Used</vt:lpstr>
      </vt:variant>
      <vt:variant>
        <vt:i4>6</vt:i4>
      </vt:variant>
      <vt:variant>
        <vt:lpstr>Theme</vt:lpstr>
      </vt:variant>
      <vt:variant>
        <vt:i4>7</vt:i4>
      </vt:variant>
      <vt:variant>
        <vt:lpstr>Embedded OLE Servers</vt:lpstr>
      </vt:variant>
      <vt:variant>
        <vt:i4>2</vt:i4>
      </vt:variant>
      <vt:variant>
        <vt:lpstr>Slide Titles</vt:lpstr>
      </vt:variant>
      <vt:variant>
        <vt:i4>132</vt:i4>
      </vt:variant>
    </vt:vector>
  </HeadingPairs>
  <TitlesOfParts>
    <vt:vector size="147" baseType="lpstr">
      <vt:lpstr>ＭＳ Ｐゴシック</vt:lpstr>
      <vt:lpstr>Arial</vt:lpstr>
      <vt:lpstr>Calibri</vt:lpstr>
      <vt:lpstr>Comic Sans MS</vt:lpstr>
      <vt:lpstr>Courier New</vt:lpstr>
      <vt:lpstr>Wingdings</vt:lpstr>
      <vt:lpstr>Office Theme</vt:lpstr>
      <vt:lpstr>1_Office Theme</vt:lpstr>
      <vt:lpstr>Blank Presentation</vt:lpstr>
      <vt:lpstr>2_Office Theme</vt:lpstr>
      <vt:lpstr>3_Office Theme</vt:lpstr>
      <vt:lpstr>4_Office Theme</vt:lpstr>
      <vt:lpstr>5_Office Theme</vt:lpstr>
      <vt:lpstr>ChemSketch</vt:lpstr>
      <vt:lpstr>Equation</vt:lpstr>
      <vt:lpstr>NextGen Sequencing BIFX-550</vt:lpstr>
      <vt:lpstr>Learning Objectives</vt:lpstr>
      <vt:lpstr>Eukaryotic Chromosome</vt:lpstr>
      <vt:lpstr>ENCODE </vt:lpstr>
      <vt:lpstr>Repeats/gene structure/genes</vt:lpstr>
      <vt:lpstr>LCT Controlled by upstream sequences</vt:lpstr>
      <vt:lpstr>CpG islands/Synteny</vt:lpstr>
      <vt:lpstr>I will demonstrate how to use expression data in NCBI and later via R </vt:lpstr>
      <vt:lpstr>Sequencing</vt:lpstr>
      <vt:lpstr>NGS Applications</vt:lpstr>
      <vt:lpstr>Applications</vt:lpstr>
      <vt:lpstr>What sequences are of our interest?</vt:lpstr>
      <vt:lpstr>Sanger Sequencing </vt:lpstr>
      <vt:lpstr>Basic Steps</vt:lpstr>
      <vt:lpstr>PowerPoint Presentation</vt:lpstr>
      <vt:lpstr>PowerPoint Presentation</vt:lpstr>
      <vt:lpstr>Sanger Sequencing Pre next-gen or First-gen sequencing</vt:lpstr>
      <vt:lpstr>ddCTP focused reaction</vt:lpstr>
      <vt:lpstr>Sequencing Reaction Products</vt:lpstr>
      <vt:lpstr>PowerPoint Presentation</vt:lpstr>
      <vt:lpstr>PowerPoint Presentation</vt:lpstr>
      <vt:lpstr>Sanger Sequencing</vt:lpstr>
      <vt:lpstr>Example of Sanger Sequencing</vt:lpstr>
      <vt:lpstr>Sanger Sequencing</vt:lpstr>
      <vt:lpstr>PowerPoint Presentation</vt:lpstr>
      <vt:lpstr>PowerPoint Presentation</vt:lpstr>
      <vt:lpstr>PowerPoint Presentation</vt:lpstr>
      <vt:lpstr>PowerPoint Presentation</vt:lpstr>
      <vt:lpstr>PowerPoint Presentation</vt:lpstr>
      <vt:lpstr>Sample Trace Sequence</vt:lpstr>
      <vt:lpstr>PowerPoint Presentation</vt:lpstr>
      <vt:lpstr>More on Phred Scores</vt:lpstr>
      <vt:lpstr>Compare Sanger with NGS Sequencing</vt:lpstr>
      <vt:lpstr>NGS </vt:lpstr>
      <vt:lpstr>NGS </vt:lpstr>
      <vt:lpstr>Table 9.1 from the Book</vt:lpstr>
      <vt:lpstr>PowerPoint Presentation</vt:lpstr>
      <vt:lpstr>Watch the Video in the class</vt:lpstr>
      <vt:lpstr>Illumina steps </vt:lpstr>
      <vt:lpstr>PowerPoint Presentation</vt:lpstr>
      <vt:lpstr>NextGen</vt:lpstr>
      <vt:lpstr>Technologies</vt:lpstr>
      <vt:lpstr>Technologies</vt:lpstr>
      <vt:lpstr>Other Sequencing Methods</vt:lpstr>
      <vt:lpstr>Next Gen Seq. technology: Applications</vt:lpstr>
      <vt:lpstr>Reads matched to Reference</vt:lpstr>
      <vt:lpstr>NGS Application: Variant Detection </vt:lpstr>
      <vt:lpstr>NGS Application: RNA-seq differential expression (RNA not DNA)</vt:lpstr>
      <vt:lpstr>NGS Application: ChIP-seq</vt:lpstr>
      <vt:lpstr>Analysis of NGS of Genomic DNA</vt:lpstr>
      <vt:lpstr>Commonly used workflow is the Genome Analysis Toolkit (GATK)</vt:lpstr>
      <vt:lpstr>PowerPoint Presentation</vt:lpstr>
      <vt:lpstr>PowerPoint Presentation</vt:lpstr>
      <vt:lpstr>Sequencing Project Steps</vt:lpstr>
      <vt:lpstr>1. Sample Data</vt:lpstr>
      <vt:lpstr>Paired-end sequencing </vt:lpstr>
      <vt:lpstr>Illumina Paired-end</vt:lpstr>
      <vt:lpstr>Paired-end (or closely related mate-pair) reads</vt:lpstr>
      <vt:lpstr>2. Generating FastQ from sequence data</vt:lpstr>
      <vt:lpstr>Available from Book website</vt:lpstr>
      <vt:lpstr>FASTQ (Sanger to NextGen)</vt:lpstr>
      <vt:lpstr>To understand the quality scores, we need to understand ASCII codes</vt:lpstr>
      <vt:lpstr>Nucleotide Symbols</vt:lpstr>
      <vt:lpstr>Scores</vt:lpstr>
      <vt:lpstr>Let us focus on Standard Sanger Scores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FastQ files, is there a DB? </vt:lpstr>
      <vt:lpstr>Sanger/WGS Read Example</vt:lpstr>
      <vt:lpstr>  </vt:lpstr>
      <vt:lpstr>PowerPoint Presentation</vt:lpstr>
      <vt:lpstr>PowerPoint Presentation</vt:lpstr>
      <vt:lpstr>Files in SRA </vt:lpstr>
      <vt:lpstr>Files in SRA </vt:lpstr>
      <vt:lpstr>PowerPoint Presentation</vt:lpstr>
      <vt:lpstr>FastQ from NCBI SRA using toolkit (Windows)</vt:lpstr>
      <vt:lpstr>Extracting Fasta file</vt:lpstr>
      <vt:lpstr>Other sources for Archive (ENA)</vt:lpstr>
      <vt:lpstr>Errors</vt:lpstr>
      <vt:lpstr>FastQC: Basic Statistics</vt:lpstr>
      <vt:lpstr>FastQC</vt:lpstr>
      <vt:lpstr>Per Base Sequence Quality</vt:lpstr>
      <vt:lpstr>FastQC</vt:lpstr>
      <vt:lpstr>Per Sequence Quality Scores</vt:lpstr>
      <vt:lpstr>Per Sequence Quality Scores</vt:lpstr>
      <vt:lpstr>Good/Bad FastQ</vt:lpstr>
      <vt:lpstr>Per Base Sequence Content</vt:lpstr>
      <vt:lpstr>Per Base GC Content</vt:lpstr>
      <vt:lpstr>Per Sequence GC Content</vt:lpstr>
      <vt:lpstr>Others</vt:lpstr>
      <vt:lpstr>FastQC: Quality Control software</vt:lpstr>
      <vt:lpstr>FastQC: Quality Control software</vt:lpstr>
      <vt:lpstr>Hands-on using Galaxy</vt:lpstr>
      <vt:lpstr>3.Human Genome Assembly</vt:lpstr>
      <vt:lpstr>Current version GRCh38.</vt:lpstr>
      <vt:lpstr>Assembly Information </vt:lpstr>
      <vt:lpstr>Genome Reference Consortium</vt:lpstr>
      <vt:lpstr>Assembly</vt:lpstr>
      <vt:lpstr>GRCh38.p3</vt:lpstr>
      <vt:lpstr>GRCh38.p10</vt:lpstr>
      <vt:lpstr>GRCh??</vt:lpstr>
      <vt:lpstr>Two common methods used by assemblers</vt:lpstr>
      <vt:lpstr>Competition</vt:lpstr>
      <vt:lpstr>4. Sequence Alignment</vt:lpstr>
      <vt:lpstr>Book site provides a sample Reference genome</vt:lpstr>
      <vt:lpstr>Reference Genome</vt:lpstr>
      <vt:lpstr>What if you don’t have the Linux server?</vt:lpstr>
      <vt:lpstr>5. Sequence Alignment</vt:lpstr>
      <vt:lpstr>Repeats are problems</vt:lpstr>
      <vt:lpstr>6. SAMTOOLS -SAM/BAM</vt:lpstr>
      <vt:lpstr>SAM File </vt:lpstr>
      <vt:lpstr>Flag file 1+2+32+128</vt:lpstr>
      <vt:lpstr>7. Variant Calling (SNP, INDELs etc.)</vt:lpstr>
      <vt:lpstr>8. Variant Calling: Structural Variants</vt:lpstr>
      <vt:lpstr>PowerPoint Presentation</vt:lpstr>
      <vt:lpstr>PowerPoint Presentation</vt:lpstr>
      <vt:lpstr>9. VCF and VCTTools</vt:lpstr>
      <vt:lpstr>PowerPoint Presentation</vt:lpstr>
      <vt:lpstr>VCF File and what we can do with it?</vt:lpstr>
      <vt:lpstr>PowerPoint Presentation</vt:lpstr>
      <vt:lpstr>Coverage</vt:lpstr>
      <vt:lpstr>Where can we find VCF files?</vt:lpstr>
      <vt:lpstr>10. How to visualize the variant files</vt:lpstr>
      <vt:lpstr>10. Biological Significance of variations</vt:lpstr>
      <vt:lpstr>Other things to try after the class</vt:lpstr>
      <vt:lpstr>After Class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dc:title>
  <dc:creator>Ravichandran, Ravi (NIH/NCI) [C]</dc:creator>
  <cp:lastModifiedBy>Ravichandran, Ravi (NIH/NCI) [C]</cp:lastModifiedBy>
  <cp:revision>269</cp:revision>
  <dcterms:created xsi:type="dcterms:W3CDTF">2006-08-16T00:00:00Z</dcterms:created>
  <dcterms:modified xsi:type="dcterms:W3CDTF">2018-04-14T22:39:45Z</dcterms:modified>
</cp:coreProperties>
</file>